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10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112"/>
  </p:notesMasterIdLst>
  <p:sldIdLst>
    <p:sldId id="256" r:id="rId4"/>
    <p:sldId id="257" r:id="rId5"/>
    <p:sldId id="390" r:id="rId6"/>
    <p:sldId id="391" r:id="rId7"/>
    <p:sldId id="392" r:id="rId8"/>
    <p:sldId id="393" r:id="rId9"/>
    <p:sldId id="394" r:id="rId10"/>
    <p:sldId id="454" r:id="rId11"/>
    <p:sldId id="442" r:id="rId12"/>
    <p:sldId id="292" r:id="rId13"/>
    <p:sldId id="398" r:id="rId14"/>
    <p:sldId id="399" r:id="rId15"/>
    <p:sldId id="400" r:id="rId16"/>
    <p:sldId id="538" r:id="rId17"/>
    <p:sldId id="542" r:id="rId18"/>
    <p:sldId id="543" r:id="rId19"/>
    <p:sldId id="578" r:id="rId20"/>
    <p:sldId id="579" r:id="rId21"/>
    <p:sldId id="580" r:id="rId22"/>
    <p:sldId id="293" r:id="rId23"/>
    <p:sldId id="404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299" r:id="rId33"/>
    <p:sldId id="413" r:id="rId34"/>
    <p:sldId id="459" r:id="rId35"/>
    <p:sldId id="458" r:id="rId36"/>
    <p:sldId id="414" r:id="rId37"/>
    <p:sldId id="415" r:id="rId38"/>
    <p:sldId id="460" r:id="rId39"/>
    <p:sldId id="544" r:id="rId40"/>
    <p:sldId id="463" r:id="rId41"/>
    <p:sldId id="465" r:id="rId42"/>
    <p:sldId id="464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545" r:id="rId51"/>
    <p:sldId id="423" r:id="rId52"/>
    <p:sldId id="473" r:id="rId53"/>
    <p:sldId id="474" r:id="rId54"/>
    <p:sldId id="315" r:id="rId55"/>
    <p:sldId id="425" r:id="rId56"/>
    <p:sldId id="475" r:id="rId57"/>
    <p:sldId id="476" r:id="rId58"/>
    <p:sldId id="427" r:id="rId59"/>
    <p:sldId id="477" r:id="rId60"/>
    <p:sldId id="428" r:id="rId61"/>
    <p:sldId id="478" r:id="rId62"/>
    <p:sldId id="430" r:id="rId63"/>
    <p:sldId id="431" r:id="rId64"/>
    <p:sldId id="546" r:id="rId65"/>
    <p:sldId id="479" r:id="rId66"/>
    <p:sldId id="547" r:id="rId67"/>
    <p:sldId id="548" r:id="rId68"/>
    <p:sldId id="549" r:id="rId69"/>
    <p:sldId id="550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505" r:id="rId79"/>
    <p:sldId id="506" r:id="rId80"/>
    <p:sldId id="508" r:id="rId81"/>
    <p:sldId id="497" r:id="rId82"/>
    <p:sldId id="498" r:id="rId83"/>
    <p:sldId id="499" r:id="rId84"/>
    <p:sldId id="500" r:id="rId85"/>
    <p:sldId id="501" r:id="rId86"/>
    <p:sldId id="502" r:id="rId87"/>
    <p:sldId id="503" r:id="rId88"/>
    <p:sldId id="504" r:id="rId89"/>
    <p:sldId id="509" r:id="rId90"/>
    <p:sldId id="510" r:id="rId91"/>
    <p:sldId id="511" r:id="rId92"/>
    <p:sldId id="512" r:id="rId93"/>
    <p:sldId id="513" r:id="rId94"/>
    <p:sldId id="514" r:id="rId95"/>
    <p:sldId id="515" r:id="rId96"/>
    <p:sldId id="516" r:id="rId97"/>
    <p:sldId id="517" r:id="rId98"/>
    <p:sldId id="518" r:id="rId99"/>
    <p:sldId id="557" r:id="rId100"/>
    <p:sldId id="558" r:id="rId101"/>
    <p:sldId id="559" r:id="rId102"/>
    <p:sldId id="560" r:id="rId103"/>
    <p:sldId id="561" r:id="rId104"/>
    <p:sldId id="562" r:id="rId105"/>
    <p:sldId id="563" r:id="rId106"/>
    <p:sldId id="574" r:id="rId107"/>
    <p:sldId id="575" r:id="rId108"/>
    <p:sldId id="576" r:id="rId109"/>
    <p:sldId id="577" r:id="rId110"/>
    <p:sldId id="259" r:id="rId11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106FAA"/>
    <a:srgbClr val="094162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5"/>
    <p:restoredTop sz="80669" autoAdjust="0"/>
  </p:normalViewPr>
  <p:slideViewPr>
    <p:cSldViewPr snapToGrid="0">
      <p:cViewPr varScale="1">
        <p:scale>
          <a:sx n="68" d="100"/>
          <a:sy n="68" d="100"/>
        </p:scale>
        <p:origin x="1512" y="20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10" Type="http://schemas.openxmlformats.org/officeDocument/2006/relationships/slide" Target="slides/slide107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11" Type="http://schemas.openxmlformats.org/officeDocument/2006/relationships/slide" Target="slides/slide108.xml"/><Relationship Id="rId112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00" Type="http://schemas.openxmlformats.org/officeDocument/2006/relationships/slide" Target="slides/slide97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37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是比较耗费时间的操作，不进行任何优化时，算法的时间复杂度是，通常可利用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R-tree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k-d tree, ball tree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索引来加速计算，将算法的时间复杂度降为。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42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peghoty</a:t>
            </a:r>
            <a:r>
              <a:rPr kumimoji="1" lang="en-US" altLang="zh-CN" dirty="0" smtClean="0"/>
              <a:t>/p/3945653.html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00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6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48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4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3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4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8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17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68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2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www.biaodianfu.com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dbscan.html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4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411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702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35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12890" y="1198730"/>
            <a:ext cx="4787900" cy="473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9405E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287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1572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8038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0033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606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63" y="3081781"/>
            <a:ext cx="2608072" cy="848995"/>
          </a:xfrm>
          <a:prstGeom prst="rect">
            <a:avLst/>
          </a:prstGeom>
        </p:spPr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12890" y="1198730"/>
            <a:ext cx="4787900" cy="473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9405E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004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7191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78458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3752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71986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02070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28178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1312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094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091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68537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1143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79984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7307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514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92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73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47.xml"/><Relationship Id="rId30" Type="http://schemas.openxmlformats.org/officeDocument/2006/relationships/theme" Target="../theme/theme2.xml"/><Relationship Id="rId31" Type="http://schemas.openxmlformats.org/officeDocument/2006/relationships/image" Target="../media/image1.png"/><Relationship Id="rId32" Type="http://schemas.openxmlformats.org/officeDocument/2006/relationships/image" Target="../media/image5.png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13" r:id="rId12"/>
    <p:sldLayoutId id="2147484238" r:id="rId13"/>
    <p:sldLayoutId id="2147484239" r:id="rId14"/>
    <p:sldLayoutId id="2147484258" r:id="rId15"/>
    <p:sldLayoutId id="2147484259" r:id="rId16"/>
    <p:sldLayoutId id="2147484260" r:id="rId17"/>
    <p:sldLayoutId id="2147484261" r:id="rId1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40" r:id="rId12"/>
    <p:sldLayoutId id="2147484241" r:id="rId13"/>
    <p:sldLayoutId id="2147484242" r:id="rId14"/>
    <p:sldLayoutId id="2147484243" r:id="rId15"/>
    <p:sldLayoutId id="2147484244" r:id="rId16"/>
    <p:sldLayoutId id="2147484245" r:id="rId17"/>
    <p:sldLayoutId id="2147484246" r:id="rId18"/>
    <p:sldLayoutId id="2147484247" r:id="rId19"/>
    <p:sldLayoutId id="2147484248" r:id="rId20"/>
    <p:sldLayoutId id="2147484249" r:id="rId21"/>
    <p:sldLayoutId id="2147484250" r:id="rId22"/>
    <p:sldLayoutId id="2147484251" r:id="rId23"/>
    <p:sldLayoutId id="2147484252" r:id="rId24"/>
    <p:sldLayoutId id="2147484253" r:id="rId25"/>
    <p:sldLayoutId id="2147484254" r:id="rId26"/>
    <p:sldLayoutId id="2147484255" r:id="rId27"/>
    <p:sldLayoutId id="2147484256" r:id="rId28"/>
    <p:sldLayoutId id="2147484257" r:id="rId2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emf"/><Relationship Id="rId3" Type="http://schemas.openxmlformats.org/officeDocument/2006/relationships/image" Target="../media/image15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4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hyperlink" Target="https://blog.csdn.net/u011089523/article/details/76586072" TargetMode="External"/><Relationship Id="rId5" Type="http://schemas.openxmlformats.org/officeDocument/2006/relationships/hyperlink" Target="https://yq.aliyun.com/ziliao/417016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3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36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github.com/XifengGuo/DEC-keras" TargetMode="External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7" Type="http://schemas.openxmlformats.org/officeDocument/2006/relationships/image" Target="../media/image117.emf"/><Relationship Id="rId8" Type="http://schemas.openxmlformats.org/officeDocument/2006/relationships/image" Target="../media/image118.emf"/><Relationship Id="rId9" Type="http://schemas.openxmlformats.org/officeDocument/2006/relationships/image" Target="../media/image119.emf"/><Relationship Id="rId10" Type="http://schemas.openxmlformats.org/officeDocument/2006/relationships/hyperlink" Target="https://arxiv.org/pdf/1511.06335.pdf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00.png"/><Relationship Id="rId6" Type="http://schemas.openxmlformats.org/officeDocument/2006/relationships/image" Target="../media/image321.png"/><Relationship Id="rId7" Type="http://schemas.openxmlformats.org/officeDocument/2006/relationships/image" Target="../media/image320.png"/><Relationship Id="rId8" Type="http://schemas.openxmlformats.org/officeDocument/2006/relationships/image" Target="../media/image290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2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2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4" Type="http://schemas.openxmlformats.org/officeDocument/2006/relationships/image" Target="../media/image69.png"/><Relationship Id="rId5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7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790.png"/><Relationship Id="rId5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640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39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Relationship Id="rId3" Type="http://schemas.openxmlformats.org/officeDocument/2006/relationships/image" Target="../media/image50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Relationship Id="rId3" Type="http://schemas.openxmlformats.org/officeDocument/2006/relationships/image" Target="../media/image51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Relationship Id="rId3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2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63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03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0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4" Type="http://schemas.openxmlformats.org/officeDocument/2006/relationships/image" Target="../media/image106.jpg"/><Relationship Id="rId5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380.png"/><Relationship Id="rId5" Type="http://schemas.openxmlformats.org/officeDocument/2006/relationships/image" Target="../media/image108.jpg"/><Relationship Id="rId6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0.png"/><Relationship Id="rId3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1909897"/>
            <a:ext cx="87683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聚类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Clustering 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05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1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b="1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Mixture Models and EM 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Algorithm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9549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Decision Graph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82" y="1147762"/>
            <a:ext cx="8935310" cy="47639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46227" y="4537944"/>
            <a:ext cx="1843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数据样本的分布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59454" y="4567683"/>
                <a:ext cx="3769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每个点的局部密度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和相对距离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4567683"/>
                <a:ext cx="376971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56" t="-93443" b="-1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400346" y="1147761"/>
            <a:ext cx="4925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号和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号点脱颖而出，因此聚类的时候把他们作为两类聚类的中心。</a:t>
            </a:r>
          </a:p>
        </p:txBody>
      </p:sp>
    </p:spTree>
    <p:extLst>
      <p:ext uri="{BB962C8B-B14F-4D97-AF65-F5344CB8AC3E}">
        <p14:creationId xmlns:p14="http://schemas.microsoft.com/office/powerpoint/2010/main" val="2061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kumimoji="1" lang="zh-CN" altLang="en-US" dirty="0" smtClean="0"/>
                  <a:t>越大，越可能成为聚类中心。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Cluster Numbers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" y="2546793"/>
            <a:ext cx="4361435" cy="4311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42002" y="3244334"/>
                <a:ext cx="68181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非聚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中心的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值比较平滑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从非聚类中心到聚类中心的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值有一个明显的跳跃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02" y="3244334"/>
                <a:ext cx="6818149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340" t="-5839" r="-447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3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16" y="950429"/>
            <a:ext cx="6165702" cy="41731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44779" y="5100914"/>
            <a:ext cx="66607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个非球形类分布图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，加入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黑色噪音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：类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的概率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分布；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4000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个和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个样本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decision graph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可以明显看出类别中心及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个数；</a:t>
            </a:r>
            <a:endParaRPr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：随着样本数目增加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，错误指派点的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比率。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7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16" y="1147763"/>
            <a:ext cx="5833755" cy="458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1416" y="5855441"/>
            <a:ext cx="5842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https://blog.csdn.net/u011089523/article/details/</a:t>
            </a:r>
            <a:r>
              <a:rPr lang="zh-CN" altLang="en-US" dirty="0" smtClean="0">
                <a:hlinkClick r:id="rId4"/>
              </a:rPr>
              <a:t>76586072</a:t>
            </a:r>
            <a:endParaRPr lang="en-US" altLang="zh-CN" dirty="0" smtClean="0"/>
          </a:p>
          <a:p>
            <a:r>
              <a:rPr lang="en-US" altLang="zh-CN" dirty="0" smtClean="0">
                <a:hlinkClick r:id="rId5"/>
              </a:rPr>
              <a:t>https://yq.aliyun.com/ziliao/417016</a:t>
            </a:r>
            <a:endParaRPr lang="en-US" altLang="zh-CN" dirty="0" smtClean="0"/>
          </a:p>
          <a:p>
            <a:r>
              <a:rPr lang="en-US" altLang="zh-CN" dirty="0"/>
              <a:t>http://</a:t>
            </a:r>
            <a:r>
              <a:rPr lang="en-US" altLang="zh-CN" dirty="0" err="1"/>
              <a:t>www.cnblogs.com</a:t>
            </a:r>
            <a:r>
              <a:rPr lang="en-US" altLang="zh-CN" dirty="0"/>
              <a:t>/</a:t>
            </a:r>
            <a:r>
              <a:rPr lang="en-US" altLang="zh-CN" dirty="0" err="1"/>
              <a:t>nolonely</a:t>
            </a:r>
            <a:r>
              <a:rPr lang="en-US" altLang="zh-CN" dirty="0"/>
              <a:t>/p/6964852.html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363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09599" y="1577340"/>
            <a:ext cx="5522913" cy="4938788"/>
          </a:xfrm>
        </p:spPr>
        <p:txBody>
          <a:bodyPr/>
          <a:lstStyle/>
          <a:p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2400" b="1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AutoEncoder</a:t>
            </a:r>
            <a:r>
              <a:rPr lang="en-US" altLang="zh-CN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lang="en-US" altLang="zh-CN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encoder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和一个</a:t>
            </a:r>
            <a:r>
              <a:rPr lang="en-US" altLang="zh-CN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decoder</a:t>
            </a:r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encoder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用来映射原始数据到</a:t>
            </a:r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表示</a:t>
            </a:r>
            <a:endParaRPr lang="en-US" altLang="zh-CN" sz="240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decoder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从表示重建原始数据 </a:t>
            </a:r>
            <a:endParaRPr lang="en-US" altLang="zh-CN" sz="240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CDNN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CNN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FCN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DBN</a:t>
            </a:r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非常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深的网络可以被预</a:t>
            </a:r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</a:t>
            </a:r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的损失函数为某些聚类损失 </a:t>
            </a:r>
          </a:p>
          <a:p>
            <a:endParaRPr lang="zh-CN" altLang="en-US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>
          <a:xfrm>
            <a:off x="6494356" y="1577340"/>
            <a:ext cx="5088043" cy="4266809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VAE </a:t>
            </a: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深度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生成模型、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的生成式版本 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恢复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数据的真实结构，生成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样本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GMM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作为隐表达的一个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loss</a:t>
            </a:r>
          </a:p>
          <a:p>
            <a:endParaRPr lang="en-US" altLang="zh-CN" dirty="0"/>
          </a:p>
          <a:p>
            <a:r>
              <a:rPr lang="zh-CN" altLang="en-US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2400" b="1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GAN</a:t>
            </a: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流行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的深度生成模型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和判别 </a:t>
            </a:r>
          </a:p>
          <a:p>
            <a:endParaRPr kumimoji="1" lang="zh-CN" altLang="en-US" dirty="0"/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937513" y="141732"/>
            <a:ext cx="43758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buFontTx/>
            </a:pPr>
            <a:r>
              <a:rPr lang="zh-CN" altLang="en-US" sz="2800" kern="0" spc="-5" smtClean="0">
                <a:latin typeface="Microsoft YaHei" charset="-122"/>
                <a:ea typeface="Microsoft YaHei" charset="-122"/>
                <a:cs typeface="Microsoft YaHei" charset="-122"/>
              </a:rPr>
              <a:t>基于深度学习的聚</a:t>
            </a:r>
            <a:r>
              <a:rPr lang="zh-CN" altLang="en-US" sz="2800" kern="0" spc="-5" dirty="0" smtClean="0">
                <a:latin typeface="Microsoft YaHei" charset="-122"/>
                <a:ea typeface="Microsoft YaHei" charset="-122"/>
                <a:cs typeface="Microsoft YaHei" charset="-122"/>
              </a:rPr>
              <a:t>类算法</a:t>
            </a:r>
            <a:endParaRPr lang="zh-CN" altLang="en-US" sz="2800" kern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599" y="846880"/>
            <a:ext cx="8981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73F5B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利用非线性的特征转换去学习一个更好的聚类特征表示 </a:t>
            </a:r>
            <a:endParaRPr lang="zh-CN" altLang="en-US" sz="28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2314" y="6023310"/>
            <a:ext cx="934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alibri" charset="0"/>
              </a:rPr>
              <a:t>A Survey of Clustering With Deep Learning: From the Perspective of Network Architecture 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Calibri" charset="0"/>
              </a:rPr>
              <a:t>https://</a:t>
            </a:r>
            <a:r>
              <a:rPr lang="en-US" altLang="zh-CN" dirty="0" err="1">
                <a:solidFill>
                  <a:srgbClr val="002060"/>
                </a:solidFill>
                <a:latin typeface="Calibri" charset="0"/>
              </a:rPr>
              <a:t>xifengguo.github.io</a:t>
            </a:r>
            <a:r>
              <a:rPr lang="en-US" altLang="zh-CN" dirty="0">
                <a:solidFill>
                  <a:srgbClr val="002060"/>
                </a:solidFill>
                <a:latin typeface="Calibri" charset="0"/>
              </a:rPr>
              <a:t>/papers/Access-</a:t>
            </a:r>
            <a:r>
              <a:rPr lang="en-US" altLang="zh-CN" dirty="0" err="1">
                <a:solidFill>
                  <a:srgbClr val="002060"/>
                </a:solidFill>
                <a:latin typeface="Calibri" charset="0"/>
              </a:rPr>
              <a:t>survey.pdf</a:t>
            </a:r>
            <a:r>
              <a:rPr lang="en-US" altLang="zh-CN" dirty="0">
                <a:solidFill>
                  <a:srgbClr val="002060"/>
                </a:solidFill>
                <a:latin typeface="Calibri" charset="0"/>
              </a:rPr>
              <a:t> </a:t>
            </a:r>
            <a:endParaRPr lang="en-US" altLang="zh-CN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75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重构损失（网络一般用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预训练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初始化）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聚类损失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基于自编码器的聚类</a:t>
            </a:r>
            <a:endParaRPr kumimoji="1" lang="zh-CN" altLang="en-US" dirty="0"/>
          </a:p>
        </p:txBody>
      </p:sp>
      <p:pic>
        <p:nvPicPr>
          <p:cNvPr id="48130" name="Picture 2" descr="https://deepnotes.io/public/images/AE-ba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485198"/>
            <a:ext cx="7286190" cy="40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AE</a:t>
            </a:r>
            <a:r>
              <a:rPr lang="zh-CN" altLang="en-US" dirty="0" smtClean="0"/>
              <a:t>对原始数据</a:t>
            </a:r>
            <a:r>
              <a:rPr lang="zh-CN" altLang="en-US" dirty="0"/>
              <a:t>降维，再利用</a:t>
            </a:r>
            <a:r>
              <a:rPr lang="en-US" altLang="zh-CN" dirty="0"/>
              <a:t>k-means</a:t>
            </a:r>
            <a:r>
              <a:rPr lang="zh-CN" altLang="en-US" dirty="0"/>
              <a:t>聚类学到的</a:t>
            </a:r>
            <a:r>
              <a:rPr lang="zh-CN" altLang="en-US" dirty="0" smtClean="0"/>
              <a:t>表示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加入正则：</a:t>
            </a:r>
            <a:endParaRPr lang="en-US" altLang="zh-CN" dirty="0" smtClean="0"/>
          </a:p>
          <a:p>
            <a:pPr marL="800100" lvl="1" indent="-342900">
              <a:buSzPct val="80000"/>
              <a:buFont typeface="Wingdings" charset="2"/>
              <a:buChar char="n"/>
            </a:pPr>
            <a:r>
              <a:rPr lang="zh-CN" altLang="en-US" dirty="0"/>
              <a:t>局部性保持正则</a:t>
            </a:r>
            <a:r>
              <a:rPr lang="zh-CN" altLang="en-US" dirty="0" smtClean="0"/>
              <a:t>项：聚类最近</a:t>
            </a:r>
            <a:r>
              <a:rPr lang="zh-CN" altLang="en-US" dirty="0"/>
              <a:t>的点距离不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pPr marL="800100" lvl="1" indent="-342900">
              <a:buSzPct val="80000"/>
              <a:buFont typeface="Wingdings" charset="2"/>
              <a:buChar char="n"/>
            </a:pPr>
            <a:r>
              <a:rPr lang="zh-CN" altLang="en-US" dirty="0"/>
              <a:t>组稀疏正则</a:t>
            </a:r>
            <a:r>
              <a:rPr lang="zh-CN" altLang="en-US" dirty="0" smtClean="0"/>
              <a:t>项：表示</a:t>
            </a:r>
            <a:r>
              <a:rPr lang="zh-CN" altLang="en-US" dirty="0"/>
              <a:t>分为多组，只有部分组激活 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084053" cy="485330"/>
          </a:xfrm>
        </p:spPr>
        <p:txBody>
          <a:bodyPr/>
          <a:lstStyle/>
          <a:p>
            <a:r>
              <a:rPr lang="en-US" altLang="zh-CN" dirty="0"/>
              <a:t>Deep Embedding Network(DEN) </a:t>
            </a:r>
            <a:endParaRPr lang="en-US" altLang="zh-CN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9" y="1853946"/>
            <a:ext cx="6090661" cy="250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650224" y="4580188"/>
                <a:ext cx="1797352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24" y="4580188"/>
                <a:ext cx="1797352" cy="10530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4384" y="6188477"/>
            <a:ext cx="12167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P. Huang, Y. Huang, W. Wang, and L. Wang, ‘‘Deep embedding network for clustering,’’ in Proc. 22nd Int. Conf. Pattern </a:t>
            </a:r>
            <a:r>
              <a:rPr lang="en-US" altLang="zh-CN" dirty="0" smtClean="0">
                <a:solidFill>
                  <a:srgbClr val="002060"/>
                </a:solidFill>
              </a:rPr>
              <a:t>Recognition. </a:t>
            </a:r>
            <a:r>
              <a:rPr lang="en-US" altLang="zh-CN" dirty="0">
                <a:solidFill>
                  <a:srgbClr val="002060"/>
                </a:solidFill>
              </a:rPr>
              <a:t>(ICPR), Aug. 2014, pp. 1532–1537.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利用</a:t>
                </a:r>
                <a:r>
                  <a:rPr lang="en-US" altLang="zh-CN" dirty="0"/>
                  <a:t>AE</a:t>
                </a:r>
                <a:r>
                  <a:rPr lang="zh-CN" altLang="en-US" dirty="0" smtClean="0"/>
                  <a:t>对原始数据</a:t>
                </a:r>
                <a:r>
                  <a:rPr lang="zh-CN" altLang="en-US" dirty="0"/>
                  <a:t>降</a:t>
                </a:r>
                <a:r>
                  <a:rPr lang="zh-CN" altLang="en-US" dirty="0" smtClean="0"/>
                  <a:t>维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/>
                  <a:t>利用聚类损失</a:t>
                </a:r>
                <a:r>
                  <a:rPr lang="zh-CN" altLang="en-US" dirty="0" smtClean="0"/>
                  <a:t>进行自我训练 </a:t>
                </a:r>
                <a:r>
                  <a:rPr lang="zh-CN" altLang="en-US" sz="2400" dirty="0" smtClean="0"/>
                  <a:t>（</a:t>
                </a:r>
                <a:r>
                  <a:rPr lang="en-US" altLang="zh-CN" sz="2400" dirty="0" smtClean="0"/>
                  <a:t>T</a:t>
                </a:r>
                <a:r>
                  <a:rPr lang="zh-CN" altLang="en-US" sz="2400" dirty="0" smtClean="0"/>
                  <a:t>分布：将样本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400" dirty="0" smtClean="0"/>
                  <a:t>归于簇中心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400" dirty="0" smtClean="0"/>
                  <a:t>之间的概率）</a:t>
                </a:r>
                <a:r>
                  <a:rPr lang="zh-CN" altLang="en-US" dirty="0" smtClean="0"/>
                  <a:t/>
                </a:r>
                <a:br>
                  <a:rPr lang="zh-CN" altLang="en-US" dirty="0" smtClean="0"/>
                </a:br>
                <a:endParaRPr lang="zh-CN" altLang="en-US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r="-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084053" cy="485330"/>
          </a:xfrm>
        </p:spPr>
        <p:txBody>
          <a:bodyPr/>
          <a:lstStyle/>
          <a:p>
            <a:r>
              <a:rPr lang="en-US" altLang="zh-CN" dirty="0"/>
              <a:t>Deep Embedded Clustering(DEC) 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4822" y="6385034"/>
            <a:ext cx="4824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https://github.com/XifengGuo/DEC-keras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" y="5060856"/>
            <a:ext cx="4022851" cy="8799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0" y="4986179"/>
            <a:ext cx="4077233" cy="10636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321" y="5000634"/>
            <a:ext cx="2124224" cy="8312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6275" y="5236918"/>
            <a:ext cx="1265725" cy="3774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353" y="886482"/>
            <a:ext cx="6369784" cy="35176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58779" y="6124652"/>
            <a:ext cx="582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Unsupervised Deep Embedding for Clustering </a:t>
            </a:r>
            <a:r>
              <a:rPr lang="en-US" altLang="zh-CN" dirty="0" smtClean="0">
                <a:solidFill>
                  <a:srgbClr val="002060"/>
                </a:solidFill>
              </a:rPr>
              <a:t>Analysis, 2016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52934" y="6367983"/>
            <a:ext cx="3682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0"/>
              </a:rPr>
              <a:t>https://arxiv.org/pdf/1511.06335.pdf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3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3062586"/>
            <a:ext cx="6410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ea typeface="微软雅黑" pitchFamily="34" charset="-122"/>
              </a:rPr>
              <a:t>The End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84025" y="968469"/>
            <a:ext cx="10752465" cy="5237271"/>
          </a:xfrm>
        </p:spPr>
        <p:txBody>
          <a:bodyPr/>
          <a:lstStyle/>
          <a:p>
            <a:pPr marL="0" indent="-446088">
              <a:spcBef>
                <a:spcPts val="600"/>
              </a:spcBef>
              <a:tabLst>
                <a:tab pos="538163" algn="l"/>
              </a:tabLst>
            </a:pPr>
            <a:r>
              <a:rPr lang="zh-CN" altLang="en-US" dirty="0" smtClean="0"/>
              <a:t>如何衡量样本之间的“远近”？</a:t>
            </a:r>
            <a:endParaRPr lang="en-US" altLang="zh-CN" dirty="0" smtClean="0"/>
          </a:p>
          <a:p>
            <a:pPr marL="1143000" lvl="3" indent="-446088">
              <a:spcBef>
                <a:spcPts val="600"/>
              </a:spcBef>
              <a:buFont typeface="Wingdings" charset="2"/>
              <a:buChar char="l"/>
              <a:tabLst>
                <a:tab pos="538163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itchFamily="18" charset="0"/>
                <a:ea typeface="Microsoft YaHei" charset="-122"/>
                <a:cs typeface="Times New Roman" pitchFamily="18" charset="0"/>
              </a:rPr>
              <a:t>文档聚类时，我们如何衡量文档间远近？</a:t>
            </a:r>
            <a:endParaRPr lang="en-US" altLang="zh-CN" sz="2400" kern="1200" dirty="0">
              <a:solidFill>
                <a:srgbClr val="09405E"/>
              </a:solidFill>
              <a:latin typeface="Times New Roman" pitchFamily="18" charset="0"/>
              <a:ea typeface="Microsoft YaHei" charset="-122"/>
              <a:cs typeface="Times New Roman" pitchFamily="18" charset="0"/>
            </a:endParaRPr>
          </a:p>
          <a:p>
            <a:pPr marL="1143000" lvl="3" indent="-446088">
              <a:spcBef>
                <a:spcPts val="600"/>
              </a:spcBef>
              <a:buFont typeface="Wingdings" charset="2"/>
              <a:buChar char="l"/>
              <a:tabLst>
                <a:tab pos="538163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itchFamily="18" charset="0"/>
                <a:ea typeface="Microsoft YaHei" charset="-122"/>
                <a:cs typeface="Times New Roman" pitchFamily="18" charset="0"/>
              </a:rPr>
              <a:t>图像分割时，我们如何衡量像素点之间的远近？</a:t>
            </a:r>
            <a:endParaRPr lang="en-US" altLang="zh-CN" sz="2400" kern="1200" dirty="0">
              <a:solidFill>
                <a:srgbClr val="09405E"/>
              </a:solidFill>
              <a:latin typeface="Times New Roman" pitchFamily="18" charset="0"/>
              <a:ea typeface="Microsoft YaHei" charset="-122"/>
              <a:cs typeface="Times New Roman" pitchFamily="18" charset="0"/>
            </a:endParaRPr>
          </a:p>
          <a:p>
            <a:pPr marL="1143000" lvl="3" indent="-446088">
              <a:spcBef>
                <a:spcPts val="600"/>
              </a:spcBef>
              <a:buFont typeface="Wingdings" charset="2"/>
              <a:buChar char="l"/>
              <a:tabLst>
                <a:tab pos="538163" algn="l"/>
              </a:tabLst>
            </a:pPr>
            <a:r>
              <a:rPr lang="zh-CN" altLang="en-US" sz="2400" kern="1200" dirty="0">
                <a:solidFill>
                  <a:srgbClr val="09405E"/>
                </a:solidFill>
                <a:latin typeface="Times New Roman" pitchFamily="18" charset="0"/>
                <a:ea typeface="Microsoft YaHei" charset="-122"/>
                <a:cs typeface="Times New Roman" pitchFamily="18" charset="0"/>
              </a:rPr>
              <a:t>用户画像时，我们如何衡量用户之间的远近？</a:t>
            </a:r>
            <a:endParaRPr lang="en-US" altLang="zh-CN" sz="2400" kern="1200" dirty="0">
              <a:solidFill>
                <a:srgbClr val="09405E"/>
              </a:solidFill>
              <a:latin typeface="Times New Roman" pitchFamily="18" charset="0"/>
              <a:ea typeface="Microsoft YaHei" charset="-122"/>
              <a:cs typeface="Times New Roman" pitchFamily="18" charset="0"/>
            </a:endParaRPr>
          </a:p>
          <a:p>
            <a:pPr marL="0" indent="-446088">
              <a:spcBef>
                <a:spcPts val="600"/>
              </a:spcBef>
              <a:tabLst>
                <a:tab pos="538163" algn="l"/>
              </a:tabLst>
            </a:pPr>
            <a:r>
              <a:rPr lang="zh-CN" altLang="en-US" dirty="0" smtClean="0"/>
              <a:t>我们需要量化这些样本，并计算它们之间的距离</a:t>
            </a:r>
            <a:endParaRPr lang="en-US" altLang="zh-CN" dirty="0" smtClean="0"/>
          </a:p>
          <a:p>
            <a:pPr marL="0" indent="-446088">
              <a:spcBef>
                <a:spcPts val="600"/>
              </a:spcBef>
              <a:tabLst>
                <a:tab pos="538163" algn="l"/>
              </a:tabLst>
            </a:pPr>
            <a:r>
              <a:rPr lang="zh-CN" altLang="en-US" dirty="0" smtClean="0"/>
              <a:t>距离（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相似（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不相似（</a:t>
            </a:r>
            <a:r>
              <a:rPr lang="en-US" altLang="zh-CN" dirty="0" smtClean="0"/>
              <a:t>Dissimilarity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 邻近（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）函数的选择与应用相关</a:t>
            </a:r>
            <a:endParaRPr lang="en-US" altLang="zh-CN" dirty="0" smtClean="0"/>
          </a:p>
          <a:p>
            <a:pPr marL="0" indent="-446088">
              <a:spcBef>
                <a:spcPts val="600"/>
              </a:spcBef>
              <a:tabLst>
                <a:tab pos="538163" algn="l"/>
              </a:tabLst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考虑特征的类型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1154112" lvl="3" indent="-457200">
              <a:spcBef>
                <a:spcPts val="600"/>
              </a:spcBef>
              <a:buFont typeface="Wingdings" charset="2"/>
              <a:buChar char="l"/>
              <a:tabLst>
                <a:tab pos="538163" algn="l"/>
              </a:tabLst>
            </a:pPr>
            <a:r>
              <a:rPr lang="zh-CN" altLang="en-US" sz="2400" kern="1200" dirty="0" smtClean="0">
                <a:solidFill>
                  <a:srgbClr val="09405E"/>
                </a:solidFill>
                <a:latin typeface="Times New Roman" pitchFamily="18" charset="0"/>
                <a:ea typeface="Microsoft YaHei" charset="-122"/>
                <a:cs typeface="Times New Roman" pitchFamily="18" charset="0"/>
              </a:rPr>
              <a:t>类别型特征、序数型特征、数值型特征</a:t>
            </a:r>
            <a:endParaRPr lang="en-US" altLang="zh-CN" sz="2400" kern="1200" dirty="0">
              <a:solidFill>
                <a:srgbClr val="09405E"/>
              </a:solidFill>
              <a:latin typeface="Times New Roman" pitchFamily="18" charset="0"/>
              <a:ea typeface="Microsoft YaHei" charset="-122"/>
              <a:cs typeface="Times New Roman" pitchFamily="18" charset="0"/>
            </a:endParaRPr>
          </a:p>
          <a:p>
            <a:pPr marL="0" indent="-446088">
              <a:spcBef>
                <a:spcPts val="600"/>
              </a:spcBef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从数据中学习距离度量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聚类分析的要素之一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1409" y="1037405"/>
                <a:ext cx="11153054" cy="33138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一个合法的距离度量函数满足：</a:t>
                </a:r>
                <a:endParaRPr kumimoji="1" lang="en-US" altLang="zh-CN" dirty="0" smtClean="0"/>
              </a:p>
              <a:p>
                <a:pPr marL="900113" indent="-4540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非负性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113" indent="-4540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=0 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𝑖𝑓𝑓</m:t>
                    </m:r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 charset="0"/>
                          </a:rPr>
                          <m:t>   </m:t>
                        </m:r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 (</a:t>
                </a:r>
                <a:r>
                  <a:rPr lang="en-US" altLang="zh-CN" dirty="0" smtClean="0"/>
                  <a:t>identity of indiscernible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不可分的同一性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113" indent="-4540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对称性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marL="900113" indent="-4540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≤</m:t>
                    </m:r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三角不等式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1409" y="1037405"/>
                <a:ext cx="11153054" cy="3313878"/>
              </a:xfrm>
              <a:blipFill rotWithShape="0">
                <a:blip r:embed="rId2"/>
                <a:stretch>
                  <a:fillRect l="-1093" b="-32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距离函数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51409" y="3042746"/>
            <a:ext cx="473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7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闵可夫斯基距离</a:t>
                </a:r>
                <a:r>
                  <a:rPr lang="zh-CN" altLang="en-US" dirty="0" smtClean="0">
                    <a:latin typeface="Cambria Math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</m:t>
                    </m:r>
                    <m:r>
                      <a:rPr lang="en-US" altLang="zh-CN" b="0" i="1" smtClean="0">
                        <a:latin typeface="Cambria Math" charset="0"/>
                      </a:rPr>
                      <m:t>𝑖𝑠𝑡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altLang="zh-CN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𝐷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sz="2800" dirty="0" smtClean="0"/>
                  <a:t> 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2800" dirty="0"/>
                  <a:t>时，为欧氏距离：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𝐷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s-IS" altLang="zh-CN" sz="2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r-HR" altLang="zh-CN" sz="28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sz="2800" dirty="0" smtClean="0"/>
                  <a:t> 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sz="2800" dirty="0"/>
                  <a:t>时，为曼哈顿距离：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𝐷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pPr lvl="1"/>
                <a:endParaRPr lang="en-US" altLang="zh-CN" sz="2667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闵可夫斯基（</a:t>
            </a:r>
            <a:r>
              <a:rPr lang="en-US" altLang="zh-CN" dirty="0" err="1"/>
              <a:t>Minkowski</a:t>
            </a:r>
            <a:r>
              <a:rPr lang="zh-CN" altLang="en-US" dirty="0"/>
              <a:t>）距离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09790" y="5184705"/>
            <a:ext cx="10773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80000"/>
              <a:buFont typeface="Arial" charset="0"/>
              <a:buChar char="•"/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这类距离函数对特征的旋转和平移变换不敏感，对数值尺度敏感 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SzPct val="80000"/>
              <a:buFont typeface="Arial" charset="0"/>
              <a:buChar char="•"/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如果样本特征值尺度不一致，将数据标准化 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（数据是否需要标准化等预处理需考虑特征的物理含义）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47273428"/>
              </p:ext>
            </p:extLst>
          </p:nvPr>
        </p:nvGraphicFramePr>
        <p:xfrm>
          <a:off x="630238" y="1147763"/>
          <a:ext cx="10752138" cy="202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674"/>
                <a:gridCol w="2679404"/>
                <a:gridCol w="566206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操作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功能</a:t>
                      </a: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StandardScaler</a:t>
                      </a:r>
                      <a:endParaRPr 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标准化，去量纲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对特征</a:t>
                      </a:r>
                      <a:r>
                        <a:rPr lang="zh-CN" alt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矩阵的列，将特征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值取值范围标准化（</a:t>
                      </a:r>
                      <a:r>
                        <a:rPr lang="en-US" altLang="zh-CN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均值、</a:t>
                      </a:r>
                      <a:r>
                        <a:rPr lang="en-US" altLang="zh-CN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方差）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MinMaxScaler</a:t>
                      </a:r>
                      <a:endParaRPr 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区间缩放，去量纲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对特征矩阵的列，将特征值缩放到区</a:t>
                      </a:r>
                      <a:r>
                        <a:rPr lang="en-US" altLang="zh-CN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[</a:t>
                      </a:r>
                      <a:r>
                        <a:rPr lang="en-US" altLang="zh-CN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0, 1]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区间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Normalizer</a:t>
                      </a: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归一化</a:t>
                      </a:r>
                    </a:p>
                  </a:txBody>
                  <a:tcPr marL="15168" marR="15168" marT="16325" marB="163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对特征</a:t>
                      </a:r>
                      <a:r>
                        <a:rPr lang="zh-CN" altLang="en-US" sz="20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矩阵的行，将样本向量转换为“单位向量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”（模长为</a:t>
                      </a:r>
                      <a:r>
                        <a:rPr lang="en-US" altLang="zh-CN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0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altLang="en-US" sz="20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5168" marR="15168" marT="16325" marB="16325" anchor="ctr"/>
                </a:tc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数据预处理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例：标准化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94084" y="2140306"/>
            <a:ext cx="9182100" cy="3378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66802" y="5570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标准化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953822" y="55185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无标准化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54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标准化并不一定起效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02375" y="53704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标准化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048866" y="53704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无标准化</a:t>
            </a:r>
            <a:endParaRPr kumimoji="1" lang="zh-CN" altLang="en-US" sz="20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891" y="1196309"/>
            <a:ext cx="11486850" cy="394324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0245" y="53704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参考结果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4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夹角余弦：两变量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看作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en-US" dirty="0"/>
                  <a:t>维空间的两个向量，这两个向量间的夹角余弦可用下式进行计算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余弦相似度</a:t>
            </a:r>
            <a:r>
              <a:rPr lang="en-US" altLang="zh-CN" dirty="0"/>
              <a:t>(cosine similarity)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14339" y="3020786"/>
                <a:ext cx="7204986" cy="1544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39" y="3020786"/>
                <a:ext cx="7204986" cy="1544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4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952163" cy="523727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 相关</a:t>
                </a:r>
                <a:r>
                  <a:rPr lang="zh-CN" altLang="en-US" dirty="0"/>
                  <a:t>系数（亦被称为</a:t>
                </a:r>
                <a:r>
                  <a:rPr lang="en-US" altLang="zh-CN" dirty="0"/>
                  <a:t>Pearson</a:t>
                </a:r>
                <a:r>
                  <a:rPr lang="zh-CN" altLang="en-US" dirty="0"/>
                  <a:t>系数）经常用来度量变量间的相似性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 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的相关系数定义为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952163" cy="5237271"/>
              </a:xfrm>
              <a:blipFill rotWithShape="0">
                <a:blip r:embed="rId3"/>
                <a:stretch>
                  <a:fillRect l="-946" r="-3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相关系数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018995" y="3124841"/>
                <a:ext cx="4134465" cy="1419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当对数据做中心化后，</a:t>
                </a:r>
                <a:endParaRPr lang="en-US" altLang="zh-CN" sz="28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28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相关系数等于余弦相似度</a:t>
                </a:r>
                <a:endParaRPr lang="zh-CN" altLang="en-US" sz="28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95" y="3124841"/>
                <a:ext cx="4134465" cy="1419684"/>
              </a:xfrm>
              <a:prstGeom prst="rect">
                <a:avLst/>
              </a:prstGeom>
              <a:blipFill rotWithShape="0">
                <a:blip r:embed="rId4"/>
                <a:stretch>
                  <a:fillRect l="-2946" t="-4741" r="-1473" b="-11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29475" y="3124841"/>
                <a:ext cx="7417287" cy="1163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75" y="3124841"/>
                <a:ext cx="7417287" cy="11639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06523" y="4506389"/>
                <a:ext cx="6436186" cy="152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23" y="4506389"/>
                <a:ext cx="6436186" cy="15275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38272" y="4562434"/>
                <a:ext cx="3384966" cy="1139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lang="mr-IN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272" y="4562434"/>
                <a:ext cx="3384966" cy="11395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41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杰卡德相似系数（交比</a:t>
            </a:r>
            <a:r>
              <a:rPr lang="zh-CN" altLang="en-US" dirty="0" smtClean="0"/>
              <a:t>并）（</a:t>
            </a:r>
            <a:r>
              <a:rPr lang="zh-CN" altLang="en-US" dirty="0"/>
              <a:t>二值数据 </a:t>
            </a:r>
            <a:r>
              <a:rPr lang="zh-CN" altLang="en-US" dirty="0" smtClean="0"/>
              <a:t>）：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杰卡德相似系数</a:t>
            </a:r>
            <a:r>
              <a:rPr lang="en-US" altLang="zh-CN" dirty="0"/>
              <a:t>(</a:t>
            </a:r>
            <a:r>
              <a:rPr lang="en-US" altLang="zh-CN" dirty="0" err="1"/>
              <a:t>Jaccard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62417" y="2459917"/>
                <a:ext cx="4400051" cy="1117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17" y="2459917"/>
                <a:ext cx="4400051" cy="11171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4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</a:t>
            </a:r>
            <a:r>
              <a:rPr lang="en-US" altLang="zh-CN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Mixture Models and EM </a:t>
            </a:r>
            <a:r>
              <a:rPr lang="en-US" altLang="zh-CN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Algorithm</a:t>
            </a: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Mixture Models and EM 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Algorithm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46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6" y="1147763"/>
            <a:ext cx="11382469" cy="5237271"/>
          </a:xfrm>
        </p:spPr>
        <p:txBody>
          <a:bodyPr>
            <a:noAutofit/>
          </a:bodyPr>
          <a:lstStyle/>
          <a:p>
            <a:r>
              <a:rPr lang="zh-CN" altLang="en-US" dirty="0"/>
              <a:t>聚</a:t>
            </a:r>
            <a:r>
              <a:rPr lang="zh-CN" altLang="en-US" dirty="0" smtClean="0"/>
              <a:t>类性能</a:t>
            </a:r>
            <a:r>
              <a:rPr lang="zh-CN" altLang="en-US" dirty="0"/>
              <a:t>评价</a:t>
            </a:r>
            <a:r>
              <a:rPr lang="zh-CN" altLang="en-US" dirty="0" smtClean="0"/>
              <a:t>方法：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外部</a:t>
            </a:r>
            <a:r>
              <a:rPr lang="zh-CN" altLang="en-US" sz="2800" dirty="0"/>
              <a:t>评价法 </a:t>
            </a:r>
            <a:r>
              <a:rPr lang="en-US" altLang="zh-CN" sz="2800" dirty="0"/>
              <a:t>(external criterion) </a:t>
            </a:r>
            <a:r>
              <a:rPr lang="zh-CN" altLang="en-US" sz="2800" dirty="0" smtClean="0"/>
              <a:t>：聚类结果与</a:t>
            </a:r>
            <a:r>
              <a:rPr lang="zh-CN" altLang="en-US" sz="2800" dirty="0">
                <a:solidFill>
                  <a:srgbClr val="C00000"/>
                </a:solidFill>
              </a:rPr>
              <a:t>参考</a:t>
            </a:r>
            <a:r>
              <a:rPr lang="zh-CN" altLang="en-US" sz="2800" dirty="0" smtClean="0">
                <a:solidFill>
                  <a:srgbClr val="C00000"/>
                </a:solidFill>
              </a:rPr>
              <a:t>结果</a:t>
            </a:r>
            <a:r>
              <a:rPr lang="zh-CN" altLang="en-US" sz="2800" dirty="0" smtClean="0"/>
              <a:t>有</a:t>
            </a:r>
            <a:r>
              <a:rPr lang="zh-CN" altLang="en-US" sz="2800" dirty="0"/>
              <a:t>多相近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 内部</a:t>
            </a:r>
            <a:r>
              <a:rPr lang="zh-CN" altLang="en-US" sz="2800" dirty="0"/>
              <a:t>评价法 </a:t>
            </a:r>
            <a:r>
              <a:rPr lang="en-US" altLang="zh-CN" sz="2800" dirty="0"/>
              <a:t>(internal criterion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. </a:t>
            </a:r>
            <a:r>
              <a:rPr lang="zh-CN" altLang="en-US" sz="2800" dirty="0" smtClean="0">
                <a:solidFill>
                  <a:srgbClr val="C00000"/>
                </a:solidFill>
              </a:rPr>
              <a:t>聚</a:t>
            </a:r>
            <a:r>
              <a:rPr lang="zh-CN" altLang="en-US" sz="2800" dirty="0">
                <a:solidFill>
                  <a:srgbClr val="C00000"/>
                </a:solidFill>
              </a:rPr>
              <a:t>类的本质</a:t>
            </a:r>
            <a:r>
              <a:rPr lang="zh-CN" altLang="en-US" sz="2800" dirty="0" smtClean="0">
                <a:solidFill>
                  <a:srgbClr val="C00000"/>
                </a:solidFill>
              </a:rPr>
              <a:t>特点（无参考结果）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聚类性能评价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数据集</a:t>
                </a:r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/>
                        <a:cs typeface="Times New Roman" pitchFamily="18" charset="0"/>
                      </a:rPr>
                      <m:t>𝒟</m:t>
                    </m:r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聚类结果：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𝐶</m:t>
                    </m:r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表示属于类别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cs typeface="Times New Roman" pitchFamily="18" charset="0"/>
                      </a:rPr>
                      <m:t>𝑘</m:t>
                    </m:r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的样本的集合，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参考模型：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1" lang="en-US" altLang="zh-CN" sz="2400" i="1">
                            <a:latin typeface="Cambria Math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𝐾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  <m:sSup>
                      <m:sSupPr>
                        <m:ctrlPr>
                          <a:rPr kumimoji="1" lang="en-US" altLang="zh-C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zh-CN" alt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zh-CN" altLang="en-US" sz="2400" b="0" i="1" smtClean="0">
                            <a:latin typeface="Cambria Math" charset="0"/>
                          </a:rPr>
                          <m:t>和 </m:t>
                        </m:r>
                        <m:r>
                          <a:rPr kumimoji="1" lang="en-US" altLang="zh-CN" sz="24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𝛌</m:t>
                        </m:r>
                      </m:e>
                      <m:sup>
                        <m:r>
                          <a:rPr kumimoji="1" lang="zh-CN" alt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zh-CN" alt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/>
                  <a:t>分别为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 smtClean="0"/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 的标记向量</a:t>
                </a:r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计算聚</a:t>
                </a:r>
                <a:r>
                  <a:rPr kumimoji="1" lang="zh-CN" altLang="en-US" sz="2400" dirty="0"/>
                  <a:t>类结果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/>
                  <a:t>和参考类别结果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400" i="1"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/>
                  <a:t>的</a:t>
                </a:r>
                <a:r>
                  <a:rPr kumimoji="1" lang="zh-CN" altLang="en-US" sz="2400" dirty="0" smtClean="0"/>
                  <a:t>样本对</a:t>
                </a:r>
                <a:r>
                  <a:rPr kumimoji="1" lang="zh-CN" altLang="en-US" sz="2400" dirty="0"/>
                  <a:t>的</a:t>
                </a:r>
                <a:r>
                  <a:rPr kumimoji="1" lang="zh-CN" altLang="en-US" sz="2400" dirty="0" smtClean="0"/>
                  <a:t>数目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参考模型（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11607" y="3909471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3499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14829">
                    <a:tc rowSpan="2"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zh-CN" altLang="en-US" sz="20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14829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1482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14829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411153"/>
                  </p:ext>
                </p:extLst>
              </p:nvPr>
            </p:nvGraphicFramePr>
            <p:xfrm>
              <a:off x="7211607" y="3909471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349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</a:tblGrid>
                  <a:tr h="396240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45" t="-61069" r="-100545" b="-112214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96240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3" t="-324615" r="-100543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2186" t="-324615" r="-1093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43" t="-424615" r="-100543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2186" t="-424615" r="-1093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611641" y="2333588"/>
                <a:ext cx="2211183" cy="1941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</m:t>
                    </m:r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𝑎</m:t>
                    </m:r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</m:t>
                    </m:r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一致性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</m:t>
                    </m:r>
                  </m:oMath>
                </a14:m>
                <a:endParaRPr lang="en-US" altLang="zh-CN" sz="2400" i="1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一致性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↓</m:t>
                    </m:r>
                  </m:oMath>
                </a14:m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</m:t>
                    </m:r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一致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↓</m:t>
                    </m:r>
                  </m:oMath>
                </a14:m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↑,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一致性</m:t>
                    </m:r>
                    <m:r>
                      <a:rPr lang="zh-CN" altLang="en-US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↑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641" y="2333588"/>
                <a:ext cx="2211183" cy="1941109"/>
              </a:xfrm>
              <a:prstGeom prst="rect">
                <a:avLst/>
              </a:prstGeom>
              <a:blipFill rotWithShape="0">
                <a:blip r:embed="rId4"/>
                <a:stretch>
                  <a:fillRect l="-3039" t="-24528" r="-276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214297" y="148894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2352" y="3920113"/>
                <a:ext cx="4421018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𝑎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mr-IN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52" y="3920113"/>
                <a:ext cx="4421018" cy="354584"/>
              </a:xfrm>
              <a:prstGeom prst="rect">
                <a:avLst/>
              </a:prstGeom>
              <a:blipFill rotWithShape="0">
                <a:blip r:embed="rId5"/>
                <a:stretch>
                  <a:fillRect l="-138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15810" y="4649400"/>
                <a:ext cx="587378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mr-IN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0" y="4649400"/>
                <a:ext cx="5873787" cy="354584"/>
              </a:xfrm>
              <a:prstGeom prst="rect">
                <a:avLst/>
              </a:prstGeom>
              <a:blipFill rotWithShape="0">
                <a:blip r:embed="rId6"/>
                <a:stretch>
                  <a:fillRect l="-622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30237" y="5600260"/>
                <a:ext cx="5095882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mr-IN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600260"/>
                <a:ext cx="5095882" cy="354584"/>
              </a:xfrm>
              <a:prstGeom prst="rect">
                <a:avLst/>
              </a:prstGeom>
              <a:blipFill rotWithShape="0">
                <a:blip r:embed="rId7"/>
                <a:stretch>
                  <a:fillRect l="-598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30237" y="6060673"/>
                <a:ext cx="5206297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=#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mr-IN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；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6060673"/>
                <a:ext cx="5206297" cy="354584"/>
              </a:xfrm>
              <a:prstGeom prst="rect">
                <a:avLst/>
              </a:prstGeom>
              <a:blipFill rotWithShape="0">
                <a:blip r:embed="rId8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62710" y="5600260"/>
                <a:ext cx="5033814" cy="58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0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利用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𝑎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定义外部评价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指标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10" y="5600260"/>
                <a:ext cx="5033814" cy="581057"/>
              </a:xfrm>
              <a:prstGeom prst="rect">
                <a:avLst/>
              </a:prstGeom>
              <a:blipFill rotWithShape="0">
                <a:blip r:embed="rId9"/>
                <a:stretch>
                  <a:fillRect l="-1574" r="-969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79802" y="427469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（在两种聚类结果中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，两个样本的所属的类别相同）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9802" y="4989848"/>
            <a:ext cx="55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（在两种聚类结果中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，两个样本的所属的</a:t>
            </a: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类别不同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33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46088" indent="-446088"/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46088" indent="-446088"/>
                <a:r>
                  <a:rPr lang="en-US" altLang="zh-CN" dirty="0" err="1" smtClean="0">
                    <a:latin typeface="Times New Roman" pitchFamily="18" charset="0"/>
                    <a:cs typeface="Times New Roman" pitchFamily="18" charset="0"/>
                  </a:rPr>
                  <a:t>Jaccard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系数（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JC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）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000" dirty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i="1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den>
                    </m:f>
                    <m:r>
                      <a:rPr lang="en-US" altLang="zh-CN" sz="3000" i="1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  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000" i="1">
                            <a:latin typeface="Cambria Math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,       </m:t>
                    </m:r>
                    <m:r>
                      <a:rPr lang="en-US" altLang="zh-CN" sz="3000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↑,</m:t>
                    </m:r>
                    <m:r>
                      <a:rPr lang="zh-CN" altLang="en-US" sz="3000" b="0" i="1" smtClean="0">
                        <a:latin typeface="Cambria Math" charset="0"/>
                        <a:ea typeface="Cambria Math"/>
                        <a:cs typeface="Times New Roman" pitchFamily="18" charset="0"/>
                      </a:rPr>
                      <m:t>  </m:t>
                    </m:r>
                    <m:r>
                      <a:rPr lang="zh-CN" altLang="en-US" sz="3000" i="1" smtClean="0">
                        <a:latin typeface="Cambria Math" charset="0"/>
                      </a:rPr>
                      <m:t>一致性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</a:p>
              <a:p>
                <a:pPr marL="446088" indent="-446088"/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Fowlkes and 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Mallows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指数（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FMI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）：</a:t>
                </a:r>
                <a:r>
                  <a:rPr lang="en-US" altLang="zh-CN" dirty="0" smtClean="0"/>
                  <a:t>precision 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recall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几何均</a:t>
                </a:r>
                <a:r>
                  <a:rPr lang="zh-CN" altLang="en-US" dirty="0" smtClean="0"/>
                  <a:t>值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000" i="1">
                            <a:latin typeface="Cambria Math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0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𝑏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30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CN" sz="3000" i="1">
                                <a:latin typeface="Cambria Math"/>
                                <a:cs typeface="Times New Roman" pitchFamily="18" charset="0"/>
                              </a:rPr>
                              <m:t>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</m:t>
                    </m:r>
                    <m:r>
                      <a:rPr lang="en-US" altLang="zh-CN" i="1" dirty="0">
                        <a:latin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    </m:t>
                    </m:r>
                    <m:r>
                      <a:rPr lang="en-US" altLang="zh-CN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i="1" dirty="0">
                        <a:latin typeface="Cambria Math"/>
                        <a:ea typeface="Cambria Math"/>
                        <a:cs typeface="Times New Roman" pitchFamily="18" charset="0"/>
                      </a:rPr>
                      <m:t>↑,  一致性↑</m:t>
                    </m:r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6088" indent="-446088"/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Rand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 指数 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(Rand Index), 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RI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000" i="1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2(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000" b="0" i="1" smtClean="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3000" i="1">
                            <a:latin typeface="Cambria Math"/>
                            <a:cs typeface="Times New Roman" pitchFamily="18" charset="0"/>
                          </a:rPr>
                          <m:t>−1)</m:t>
                        </m:r>
                      </m:den>
                    </m:f>
                    <m:r>
                      <a:rPr lang="en-US" altLang="zh-CN" sz="300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</m:t>
                    </m:r>
                    <m:r>
                      <a:rPr lang="en-US" altLang="zh-CN" sz="3000" i="1">
                        <a:latin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000" i="1">
                            <a:latin typeface="Cambria Math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3000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        </m:t>
                    </m:r>
                    <m:r>
                      <a:rPr lang="zh-CN" altLang="en-US" sz="3000" b="0" i="1" smtClean="0">
                        <a:latin typeface="Cambria Math" charset="0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3000" i="1">
                        <a:latin typeface="Cambria Math"/>
                        <a:ea typeface="Cambria Math"/>
                        <a:cs typeface="Times New Roman" pitchFamily="18" charset="0"/>
                      </a:rPr>
                      <m:t>↑,  一致性↑</m:t>
                    </m:r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外部索引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20036" y="825613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03499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14829">
                    <a:tc rowSpan="2"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zh-CN" altLang="en-US" sz="20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14829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1482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14829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711843"/>
                  </p:ext>
                </p:extLst>
              </p:nvPr>
            </p:nvGraphicFramePr>
            <p:xfrm>
              <a:off x="7720036" y="825613"/>
              <a:ext cx="4471964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099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349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1179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</a:tblGrid>
                  <a:tr h="396240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2" t="-61069" r="-100817" b="-112214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参考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396240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聚类结果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324615" r="-10108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639" t="-324615" r="-1639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not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424615" r="-10108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1639" t="-424615" r="-1639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11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大部分时候只有聚类结果，没有参考模型，只能用内部评价法评估聚类的性能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 smtClean="0"/>
              <a:t> 簇内相似度越高，聚类质量越好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 smtClean="0"/>
              <a:t> 簇间相似度越低，聚类质量越好</a:t>
            </a:r>
            <a:endParaRPr kumimoji="1"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无参考模型</a:t>
            </a:r>
          </a:p>
        </p:txBody>
      </p:sp>
    </p:spTree>
    <p:extLst>
      <p:ext uri="{BB962C8B-B14F-4D97-AF65-F5344CB8AC3E}">
        <p14:creationId xmlns:p14="http://schemas.microsoft.com/office/powerpoint/2010/main" val="5647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Cambria Math"/>
                    <a:cs typeface="Times New Roman" pitchFamily="18" charset="0"/>
                  </a:rPr>
                  <a:t>平均距离：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𝑎𝑣𝑔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|(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|−1</m:t>
                        </m:r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 smtClean="0">
                  <a:latin typeface="Cambria Math"/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latin typeface="Cambria Math"/>
                    <a:cs typeface="Times New Roman" pitchFamily="18" charset="0"/>
                  </a:rPr>
                  <a:t>最大距离：</a:t>
                </a:r>
                <a:r>
                  <a:rPr lang="en-US" altLang="zh-CN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𝑑</m:t>
                    </m:r>
                    <m:r>
                      <a:rPr lang="en-US" altLang="zh-CN" i="1">
                        <a:latin typeface="Cambria Math" charset="0"/>
                        <a:cs typeface="Times New Roman" pitchFamily="18" charset="0"/>
                      </a:rPr>
                      <m:t>𝑖𝑎𝑚</m:t>
                    </m:r>
                    <m:r>
                      <a:rPr lang="en-US" altLang="zh-CN" i="1">
                        <a:latin typeface="Cambria Math" charset="0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  <a:cs typeface="Times New Roman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𝑑𝑖𝑠𝑡</m:t>
                        </m:r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 smtClean="0">
                  <a:latin typeface="Cambria Math"/>
                  <a:cs typeface="Times New Roman" pitchFamily="18" charset="0"/>
                </a:endParaRPr>
              </a:p>
              <a:p>
                <a:pPr marL="57150">
                  <a:spcBef>
                    <a:spcPts val="1000"/>
                  </a:spcBef>
                </a:pPr>
                <a:r>
                  <a:rPr lang="zh-CN" altLang="en-US" dirty="0" smtClean="0">
                    <a:latin typeface="Cambria Math"/>
                    <a:cs typeface="Times New Roman" pitchFamily="18" charset="0"/>
                  </a:rPr>
                  <a:t>簇的</a:t>
                </a:r>
                <a:r>
                  <a:rPr lang="zh-CN" altLang="en-US" dirty="0">
                    <a:latin typeface="Cambria Math"/>
                    <a:cs typeface="Times New Roman" pitchFamily="18" charset="0"/>
                  </a:rPr>
                  <a:t>半径（</a:t>
                </a:r>
                <a:r>
                  <a:rPr lang="en-US" altLang="zh-CN" dirty="0"/>
                  <a:t>diameter</a:t>
                </a:r>
                <a:r>
                  <a:rPr lang="zh-CN" altLang="en-US" dirty="0" smtClean="0"/>
                  <a:t>）</a:t>
                </a:r>
                <a:r>
                  <a:rPr lang="zh-CN" altLang="en-US" dirty="0">
                    <a:latin typeface="Cambria Math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𝑑𝑖𝑎𝑚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𝑑𝑖𝑠𝑡</m:t>
                                </m:r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b="1" dirty="0">
                                        <a:latin typeface="Cambria Math"/>
                                        <a:cs typeface="Times New Roman" pitchFamily="18" charset="0"/>
                                      </a:rPr>
                                      <m:t>𝛍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zh-CN" dirty="0" smtClean="0">
                  <a:latin typeface="Cambria Math"/>
                  <a:cs typeface="Times New Roman" pitchFamily="18" charset="0"/>
                </a:endParaRPr>
              </a:p>
              <a:p>
                <a:pPr lvl="1"/>
                <a:r>
                  <a:rPr lang="zh-CN" altLang="en-US" sz="2800" dirty="0" smtClean="0">
                    <a:cs typeface="Times New Roman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>
                  <a:latin typeface="Cambria Math"/>
                  <a:cs typeface="Times New Roman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簇内相似度</a:t>
            </a:r>
            <a:endParaRPr kumimoji="1" lang="zh-CN" altLang="en-US" dirty="0"/>
          </a:p>
        </p:txBody>
      </p:sp>
      <p:pic>
        <p:nvPicPr>
          <p:cNvPr id="48130" name="Picture 2" descr="ntra and inter cluster dist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10150"/>
            <a:ext cx="67341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57150">
                  <a:spcBef>
                    <a:spcPts val="1000"/>
                  </a:spcBef>
                </a:pPr>
                <a:r>
                  <a:rPr lang="zh-CN" altLang="en-US" dirty="0" smtClean="0">
                    <a:solidFill>
                      <a:srgbClr val="002060"/>
                    </a:solidFill>
                    <a:latin typeface="Cambria Math"/>
                    <a:cs typeface="Times New Roman" pitchFamily="18" charset="0"/>
                  </a:rPr>
                  <a:t>最小距离：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lim>
                    </m:limLow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𝑑𝑖𝑠𝑡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002060"/>
                  </a:solidFill>
                  <a:latin typeface="Cambria Math"/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srgbClr val="002060"/>
                    </a:solidFill>
                    <a:latin typeface="Cambria Math"/>
                    <a:cs typeface="Times New Roman" pitchFamily="18" charset="0"/>
                  </a:rPr>
                  <a:t>类</a:t>
                </a:r>
                <a:r>
                  <a:rPr lang="zh-CN" altLang="en-US" dirty="0">
                    <a:solidFill>
                      <a:srgbClr val="002060"/>
                    </a:solidFill>
                    <a:latin typeface="Cambria Math"/>
                    <a:cs typeface="Times New Roman" pitchFamily="18" charset="0"/>
                  </a:rPr>
                  <a:t>中心</a:t>
                </a:r>
                <a:r>
                  <a:rPr lang="zh-CN" altLang="en-US" dirty="0" smtClean="0">
                    <a:solidFill>
                      <a:srgbClr val="002060"/>
                    </a:solidFill>
                    <a:latin typeface="Cambria Math"/>
                    <a:cs typeface="Times New Roman" pitchFamily="18" charset="0"/>
                  </a:rPr>
                  <a:t>之间的距离：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𝑐𝑒𝑛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0" dirty="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dirty="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</m:oMath>
                </a14:m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02060"/>
                    </a:solidFill>
                    <a:cs typeface="Times New Roman" pitchFamily="18" charset="0"/>
                  </a:rPr>
                  <a:t> 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cs typeface="Times New Roman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簇间相似度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088" indent="-446088"/>
                <a:r>
                  <a:rPr lang="en-US" altLang="zh-CN" dirty="0" smtClean="0"/>
                  <a:t>DB </a:t>
                </a:r>
                <a:r>
                  <a:rPr lang="zh-CN" altLang="en-US" dirty="0" smtClean="0"/>
                  <a:t>指数（</a:t>
                </a:r>
                <a:r>
                  <a:rPr lang="en-US" altLang="zh-CN" dirty="0" smtClean="0"/>
                  <a:t>DBI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𝐷𝐵𝐼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𝑙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charset="0"/>
                                  </a:rPr>
                                  <m:t>avg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𝑎𝑣𝑔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𝑐𝑒𝑛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  <m:r>
                          <a:rPr lang="en-US" altLang="zh-CN" i="1">
                            <a:latin typeface="Cambria Math" charset="0"/>
                          </a:rPr>
                          <m:t>,         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𝐷𝐵𝐼</m:t>
                        </m:r>
                        <m:r>
                          <a:rPr lang="en-US" altLang="zh-CN" i="1">
                            <a:latin typeface="Cambria Math" charset="0"/>
                          </a:rPr>
                          <m:t>↓,  聚类质量↑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903288" lvl="1" indent="-446088"/>
                <a:endParaRPr lang="en-US" altLang="zh-CN" dirty="0" smtClean="0"/>
              </a:p>
              <a:p>
                <a:pPr marL="446088" indent="-446088"/>
                <a:r>
                  <a:rPr lang="en-US" altLang="zh-CN" dirty="0" smtClean="0"/>
                  <a:t>Dunn </a:t>
                </a:r>
                <a:r>
                  <a:rPr lang="zh-CN" altLang="en-US" dirty="0" smtClean="0"/>
                  <a:t>指数（</a:t>
                </a:r>
                <a:r>
                  <a:rPr lang="en-US" altLang="zh-CN" dirty="0" smtClean="0"/>
                  <a:t>DI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𝐷𝐼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charset="0"/>
                              </a:rPr>
                              <m:t>1≤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𝐾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𝑚𝑖𝑛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1≤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≤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𝑑𝑖𝑎𝑚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i="1">
                            <a:latin typeface="Cambria Math" charset="0"/>
                          </a:rPr>
                          <m:t>,             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𝐷𝐼</m:t>
                        </m:r>
                        <m:r>
                          <a:rPr lang="en-US" altLang="zh-CN" i="1">
                            <a:latin typeface="Cambria Math" charset="0"/>
                          </a:rPr>
                          <m:t>↑,  聚类质量↑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内部评价指标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88586" y="1626709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簇内距离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簇间距离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57718" y="399555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最小簇间距离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最大簇的半径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7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752465" cy="5419292"/>
              </a:xfrm>
            </p:spPr>
            <p:txBody>
              <a:bodyPr>
                <a:normAutofit lnSpcReduction="10000"/>
              </a:bodyPr>
              <a:lstStyle/>
              <a:p>
                <a:pPr marL="446088" indent="-446088"/>
                <a:r>
                  <a:rPr lang="en-US" altLang="zh-CN" dirty="0" smtClean="0"/>
                  <a:t>Calinski-Harabaz </a:t>
                </a:r>
                <a:r>
                  <a:rPr lang="en-US" altLang="zh-CN" dirty="0"/>
                  <a:t>Index </a:t>
                </a:r>
                <a:r>
                  <a:rPr lang="en-US" altLang="zh-CN" dirty="0" smtClean="0"/>
                  <a:t>(CHI)</a:t>
                </a:r>
              </a:p>
              <a:p>
                <a:pPr marL="446088" indent="-446088"/>
                <a:endParaRPr lang="en-US" altLang="zh-CN" dirty="0"/>
              </a:p>
              <a:p>
                <a:pPr marL="446088" indent="-446088"/>
                <a:endParaRPr lang="en-US" altLang="zh-CN" dirty="0"/>
              </a:p>
              <a:p>
                <a:pPr marL="903288" lvl="1" indent="-446088"/>
                <a:r>
                  <a:rPr lang="zh-CN" altLang="en-US" sz="28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mbria Math" charset="0"/>
                  </a:rPr>
                  <a:t>为簇内散度矩阵：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𝐖</m:t>
                    </m:r>
                    <m:r>
                      <a:rPr lang="en-US" altLang="zh-CN" sz="28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latin typeface="Cambria Math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zh-CN" sz="2800" i="1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latin typeface="Cambria Math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latin typeface="Cambria Math"/>
                                    <a:cs typeface="Times New Roman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>
                                        <a:latin typeface="Cambria Math"/>
                                        <a:cs typeface="Times New Roman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800" b="1" dirty="0">
                                        <a:latin typeface="Cambria Math"/>
                                        <a:cs typeface="Times New Roman" pitchFamily="18" charset="0"/>
                                      </a:rPr>
                                      <m:t>𝛍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2800" dirty="0" smtClean="0">
                  <a:latin typeface="Cambria Math" charset="0"/>
                </a:endParaRPr>
              </a:p>
              <a:p>
                <a:pPr marL="1817688" lvl="3" indent="-446088"/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:r>
                  <a:rPr kumimoji="1"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簇中心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dirty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sz="2800" dirty="0" smtClean="0">
                    <a:solidFill>
                      <a:srgbClr val="002060"/>
                    </a:solidFill>
                  </a:rPr>
                  <a:t> </a:t>
                </a:r>
                <a:endParaRPr kumimoji="1" lang="en-US" altLang="zh-CN" sz="2800" dirty="0" smtClean="0">
                  <a:solidFill>
                    <a:srgbClr val="002060"/>
                  </a:solidFill>
                </a:endParaRPr>
              </a:p>
              <a:p>
                <a:pPr marL="1817688" lvl="3" indent="-446088"/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𝑇𝑟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𝐖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9"/>
                              </m:r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80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  <a:cs typeface="Times New Roman" pitchFamily="18" charset="0"/>
                              </a:rPr>
                              <m:t>𝑑𝑖𝑠𝑡</m:t>
                            </m:r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)</m:t>
                            </m:r>
                            <m:r>
                              <a:rPr lang="en-US" altLang="zh-CN" sz="280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zh-CN" sz="2800" dirty="0" smtClean="0"/>
              </a:p>
              <a:p>
                <a:pPr marL="1817688" lvl="3" indent="-446088"/>
                <a:endParaRPr kumimoji="1" lang="en-US" altLang="zh-CN" sz="2000" dirty="0" smtClean="0"/>
              </a:p>
              <a:p>
                <a:pPr marL="903288" lvl="1" indent="-446088"/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𝐁</m:t>
                    </m:r>
                  </m:oMath>
                </a14:m>
                <a:r>
                  <a:rPr lang="zh-CN" altLang="en-US" sz="2800" dirty="0" smtClean="0"/>
                  <a:t>为簇间散度矩阵：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𝐁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|</m:t>
                            </m:r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dirty="0"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l-GR" altLang="zh-CN" sz="2800" b="1" dirty="0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800" b="1" dirty="0">
                                    <a:latin typeface="Cambria Math"/>
                                    <a:cs typeface="Times New Roman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−</m:t>
                            </m:r>
                            <m:r>
                              <a:rPr lang="el-GR" altLang="zh-CN" sz="2800" b="1" dirty="0"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 smtClean="0"/>
              </a:p>
              <a:p>
                <a:pPr marL="1817688" lvl="3" indent="-446088"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l-GR" altLang="zh-CN" sz="2800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𝛍</m:t>
                    </m:r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817688" lvl="3" indent="-446088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𝑇𝑟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𝐁</m:t>
                        </m:r>
                      </m:e>
                    </m:d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k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|</m:t>
                            </m:r>
                            <m:r>
                              <a:rPr lang="en-US" altLang="zh-CN" sz="28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𝑑𝑖𝑠𝑡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l-GR" altLang="zh-CN" sz="2800" dirty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dirty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l-GR" altLang="zh-CN" sz="2800" dirty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𝛍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 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752465" cy="5419292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内部评价指标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0946" y="1773103"/>
                <a:ext cx="10154692" cy="98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𝐶𝐻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mr-IN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𝑇𝑟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𝐁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𝑇𝑟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𝐖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mr-IN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mr-IN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             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𝐶𝐻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↑,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聚类质量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6" y="1773103"/>
                <a:ext cx="10154692" cy="989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346347" y="22319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计算快</a:t>
            </a:r>
            <a:endParaRPr kumimoji="1" lang="zh-CN" altLang="en-US" sz="200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5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对于其中的一个样本点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记：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800" i="1" dirty="0" smtClean="0">
                        <a:latin typeface="Cambria Math" charset="0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2800" i="1" dirty="0" err="1">
                        <a:latin typeface="Cambria Math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样本</a:t>
                </a:r>
                <a:r>
                  <a:rPr lang="zh-CN" altLang="en-US" sz="2800" dirty="0"/>
                  <a:t>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到与其所属簇中其它点的平均</a:t>
                </a:r>
                <a:r>
                  <a:rPr lang="zh-CN" altLang="en-US" sz="2800" dirty="0" smtClean="0"/>
                  <a:t>距离 </a:t>
                </a:r>
                <a:endParaRPr lang="en-US" altLang="zh-CN" sz="28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en-US" sz="2800" dirty="0"/>
                  <a:t>样本点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到</a:t>
                </a:r>
                <a:r>
                  <a:rPr lang="zh-CN" altLang="en-US" sz="2800" dirty="0" smtClean="0"/>
                  <a:t>其他簇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9"/>
                      </m:rPr>
                      <a:rPr lang="en-US" altLang="zh-CN" sz="2800" i="1">
                        <a:latin typeface="Cambria Math"/>
                        <a:ea typeface="Cambria Math"/>
                        <a:cs typeface="Times New Roman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内</a:t>
                </a:r>
                <a:r>
                  <a:rPr lang="zh-CN" altLang="en-US" sz="2800" dirty="0"/>
                  <a:t>所有点的平均距离</a:t>
                </a:r>
                <a:endParaRPr lang="en-US" altLang="zh-CN" sz="28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𝑏</m:t>
                    </m:r>
                    <m:r>
                      <a:rPr lang="en-US" altLang="zh-CN" sz="2800" i="1" dirty="0">
                        <a:latin typeface="Cambria Math" charset="0"/>
                      </a:rPr>
                      <m:t>(</m:t>
                    </m:r>
                    <m:r>
                      <a:rPr lang="en-US" altLang="zh-CN" sz="2800" i="1" dirty="0" err="1">
                        <a:latin typeface="Cambria Math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zh-CN" altLang="en-US" sz="2800" dirty="0"/>
                  <a:t>：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所有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zh-CN" altLang="en-US" sz="2800" dirty="0"/>
                  <a:t>的最小值</a:t>
                </a:r>
                <a:endParaRPr lang="en-US" altLang="zh-CN" sz="2800" dirty="0"/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zh-CN" altLang="en-US" dirty="0"/>
                  <a:t>则样本点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轮廓宽度为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max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⁡</m:t>
                        </m:r>
                        <m:d>
                          <m:dPr>
                            <m:ctrlPr>
                              <a:rPr lang="mr-IN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 err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 dirty="0" err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平均</a:t>
                </a:r>
                <a:r>
                  <a:rPr lang="fr-FR" altLang="zh-CN" dirty="0"/>
                  <a:t>Silhouette</a:t>
                </a:r>
                <a:r>
                  <a:rPr lang="zh-CN" altLang="en-US" dirty="0"/>
                  <a:t>值为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𝑆𝐼</m:t>
                    </m:r>
                    <m:r>
                      <a:rPr lang="en-US" altLang="zh-CN" b="0" i="0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Silhouette index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9212817" y="4450189"/>
                <a:ext cx="2734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𝑆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𝐼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↑,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聚类质量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↑</m:t>
                      </m:r>
                    </m:oMath>
                  </m:oMathPara>
                </a14:m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17" y="4450189"/>
                <a:ext cx="27349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1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监督学习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给定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1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0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，学习</a:t>
                </a:r>
                <a:r>
                  <a:rPr lang="zh-CN" altLang="en-US" sz="2400" dirty="0" smtClean="0"/>
                  <a:t>输入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sz="2400" dirty="0" smtClean="0"/>
                  <a:t>与</a:t>
                </a:r>
                <a:r>
                  <a:rPr lang="zh-CN" altLang="en-US" sz="24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之间的</a:t>
                </a:r>
                <a:r>
                  <a:rPr lang="zh-CN" altLang="en-US" sz="2400" dirty="0" smtClean="0"/>
                  <a:t>关系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sz="2400" b="1" i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zh-CN" altLang="en-US" sz="2400" b="0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;</m:t>
                    </m:r>
                    <m:r>
                      <a:rPr lang="en-US" altLang="zh-CN" sz="2400" b="1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𝐰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分类：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类别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标签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回归</a:t>
                </a:r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为连续值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排序：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为有序的数值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非监督学习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：给定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sz="2400" dirty="0" smtClean="0"/>
                  <a:t>寻找数据</a:t>
                </a:r>
                <a:r>
                  <a:rPr lang="zh-CN" altLang="en-US" sz="2400" dirty="0"/>
                  <a:t>的内在</a:t>
                </a:r>
                <a:r>
                  <a:rPr lang="zh-CN" altLang="en-US" sz="2400" dirty="0" smtClean="0"/>
                  <a:t>结构：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sz="2400" b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zh-CN" altLang="en-US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;</m:t>
                    </m:r>
                    <m:r>
                      <a:rPr lang="en-US" altLang="zh-CN" sz="2400" b="1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𝐰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概率密度估计：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</a:t>
                </a:r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概率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密度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聚类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为聚类类别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降维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/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可视化：</a:t>
                </a:r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𝐳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kumimoji="1" lang="zh-CN" altLang="en-US" sz="2400" dirty="0" smtClean="0"/>
                  <a:t>的低维表示</a:t>
                </a:r>
                <a:endParaRPr kumimoji="1"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49725" y="123033"/>
            <a:ext cx="5400675" cy="392112"/>
          </a:xfrm>
        </p:spPr>
        <p:txBody>
          <a:bodyPr/>
          <a:lstStyle/>
          <a:p>
            <a:r>
              <a:rPr kumimoji="1" lang="zh-CN" altLang="en-US" dirty="0"/>
              <a:t>监督学习 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非监督学习</a:t>
            </a:r>
          </a:p>
        </p:txBody>
      </p:sp>
    </p:spTree>
    <p:extLst>
      <p:ext uri="{BB962C8B-B14F-4D97-AF65-F5344CB8AC3E}">
        <p14:creationId xmlns:p14="http://schemas.microsoft.com/office/powerpoint/2010/main" val="10721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85800" lvl="2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Mixture Models and EM </a:t>
            </a:r>
            <a:r>
              <a:rPr lang="en-US" altLang="zh-CN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Algorithm</a:t>
            </a: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7774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810396" cy="571023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问题：给定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个样本点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𝑋</m:t>
                        </m:r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b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sz="4400" b="0" i="0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进行聚类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输入：数据 </a:t>
                </a:r>
                <a14:m>
                  <m:oMath xmlns:m="http://schemas.openxmlformats.org/officeDocument/2006/math">
                    <m:r>
                      <a:rPr kumimoji="1" lang="zh-CN" altLang="en-US" sz="440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𝒟</m:t>
                    </m:r>
                    <m:r>
                      <a:rPr kumimoji="1" lang="en-US" altLang="zh-CN" sz="4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sz="4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，簇数目为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mr-IN" altLang="zh-CN" sz="4400" spc="-5" dirty="0" smtClean="0">
                    <a:latin typeface="Times New Roman"/>
                    <a:cs typeface="Times New Roman"/>
                  </a:rPr>
                  <a:t>==============================================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随机选择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个种子数据点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(seeds)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个簇的中心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repeat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44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zh-CN" altLang="en-US" sz="4400" i="1">
                        <a:solidFill>
                          <a:srgbClr val="002060"/>
                        </a:solidFill>
                        <a:latin typeface="Cambria Math" charset="0"/>
                      </a:rPr>
                      <m:t>𝒟</m:t>
                    </m:r>
                  </m:oMath>
                </a14:m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 do</a:t>
                </a: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4400" dirty="0">
                    <a:solidFill>
                      <a:srgbClr val="002060"/>
                    </a:solidFill>
                  </a:rPr>
                  <a:t>	</a:t>
                </a: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与每一个簇中心的距离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	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4400" b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44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指配到距离最近的簇中心</a:t>
                </a:r>
                <a:endParaRPr kumimoji="1" lang="en-US" altLang="zh-CN" sz="4400" dirty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 </a:t>
                </a: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end for</a:t>
                </a:r>
              </a:p>
              <a:p>
                <a:pPr marL="457200" indent="-457200">
                  <a:buAutoNum type="arabicPeriod"/>
                </a:pPr>
                <a:r>
                  <a:rPr kumimoji="1" lang="zh-CN" altLang="en-US" sz="4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  用当前的簇内点重新计算</a:t>
                </a:r>
                <a14:m>
                  <m:oMath xmlns:m="http://schemas.openxmlformats.org/officeDocument/2006/math">
                    <m:r>
                      <a:rPr kumimoji="1" lang="en-US" altLang="zh-CN" sz="4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个簇中心位置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kumimoji="1" lang="en-US" altLang="zh-CN" sz="4400" dirty="0" smtClean="0">
                    <a:solidFill>
                      <a:srgbClr val="002060"/>
                    </a:solidFill>
                  </a:rPr>
                  <a:t>until</a:t>
                </a:r>
                <a:r>
                  <a:rPr kumimoji="1" lang="zh-CN" altLang="en-US" sz="4400" dirty="0" smtClean="0">
                    <a:solidFill>
                      <a:srgbClr val="002060"/>
                    </a:solidFill>
                  </a:rPr>
                  <a:t> 当前簇中心未更新 </a:t>
                </a:r>
                <a:endParaRPr kumimoji="1" lang="en-US" altLang="zh-CN" sz="4400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mr-IN" altLang="zh-CN" sz="2000" spc="-5" dirty="0" smtClean="0">
                    <a:latin typeface="Times New Roman"/>
                    <a:cs typeface="Times New Roman"/>
                  </a:rPr>
                  <a:t>==============================================</a:t>
                </a:r>
                <a:endParaRPr lang="mr-IN" altLang="zh-CN"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810396" cy="5710237"/>
              </a:xfrm>
              <a:blipFill rotWithShape="0"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均值聚类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</a:t>
            </a:r>
            <a:r>
              <a:rPr kumimoji="1" lang="zh-CN" altLang="en-US" dirty="0" smtClean="0"/>
              <a:t>均值聚类运行示意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13048" y="1037405"/>
            <a:ext cx="9492811" cy="57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1561762" cy="538062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K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均值聚类：基于划分的聚类方法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10000"/>
                  </a:lnSpc>
                  <a:buAutoNum type="arabicPeriod"/>
                </a:pP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如何表示簇？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514350" lvl="1" indent="-342900">
                  <a:lnSpc>
                    <a:spcPct val="110000"/>
                  </a:lnSpc>
                </a:pP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每个簇都用其质心（</a:t>
                </a: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centroid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）或原型（</a:t>
                </a: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prototype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600" b="1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表示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marL="514350" lvl="1" indent="-342900">
                  <a:lnSpc>
                    <a:spcPct val="110000"/>
                  </a:lnSpc>
                </a:pPr>
                <a:endParaRPr kumimoji="1" lang="en-US" altLang="zh-CN" sz="2000" dirty="0" smtClean="0">
                  <a:solidFill>
                    <a:srgbClr val="002060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CN" sz="2600" dirty="0" smtClean="0">
                    <a:solidFill>
                      <a:srgbClr val="002060"/>
                    </a:solidFill>
                  </a:rPr>
                  <a:t>2.</a:t>
                </a:r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 如何划分节点？</a:t>
                </a:r>
                <a:endParaRPr kumimoji="1" lang="en-US" altLang="zh-CN" sz="2600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6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使用欧式距离进行距离度量</m:t>
                    </m:r>
                  </m:oMath>
                </a14:m>
                <a:endParaRPr kumimoji="1" lang="en-US" altLang="zh-CN" sz="26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600" dirty="0" smtClean="0">
                    <a:solidFill>
                      <a:srgbClr val="002060"/>
                    </a:solidFill>
                    <a:latin typeface="Cambria Math" charset="0"/>
                    <a:cs typeface="Times New Roman" pitchFamily="18" charset="0"/>
                  </a:rPr>
                  <a:t> 每个节点都划分到最近的那个质心的簇中</a:t>
                </a:r>
                <a:endParaRPr lang="en-US" altLang="zh-CN" sz="2600" dirty="0" smtClean="0">
                  <a:solidFill>
                    <a:srgbClr val="002060"/>
                  </a:solidFill>
                  <a:latin typeface="Cambria Math" charset="0"/>
                  <a:cs typeface="Times New Roman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zh-CN" altLang="en-US" sz="2600" b="0" i="0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600" b="0" i="0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sz="2600" dirty="0" smtClean="0">
                    <a:solidFill>
                      <a:srgbClr val="002060"/>
                    </a:solidFill>
                  </a:rPr>
                  <a:t> 为从属度，指示</a:t>
                </a:r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样本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是否属于</m:t>
                    </m:r>
                    <m:r>
                      <a:rPr lang="zh-CN" altLang="en-US" sz="2600" b="0" i="1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簇</m:t>
                    </m:r>
                    <m:r>
                      <a:rPr lang="en-US" altLang="zh-CN" sz="2600" b="0" i="1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r>
                      <a:rPr lang="zh-CN" altLang="en-US" sz="2600" b="0" i="1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，且</m:t>
                    </m:r>
                  </m:oMath>
                </a14:m>
                <a:r>
                  <a:rPr lang="zh-CN" altLang="en-US" sz="26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6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zh-CN" sz="2600" b="0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zh-CN" sz="26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60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sz="2600" b="0" i="0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kumimoji="1" lang="zh-CN" altLang="en-US" sz="1600" dirty="0" smtClean="0">
                    <a:solidFill>
                      <a:srgbClr val="002060"/>
                    </a:solidFill>
                  </a:rPr>
                  <a:t>（</a:t>
                </a:r>
                <a:r>
                  <a:rPr kumimoji="1" lang="zh-CN" altLang="en-US" sz="1600" dirty="0">
                    <a:solidFill>
                      <a:srgbClr val="002060"/>
                    </a:solidFill>
                  </a:rPr>
                  <a:t>每个样本点属于且仅属于一个类</a:t>
                </a:r>
                <a:r>
                  <a:rPr kumimoji="1" lang="zh-CN" altLang="en-US" sz="1600" dirty="0" smtClean="0">
                    <a:solidFill>
                      <a:srgbClr val="002060"/>
                    </a:solidFill>
                  </a:rPr>
                  <a:t>）</a:t>
                </a:r>
                <a:endParaRPr kumimoji="1" lang="en-US" altLang="zh-CN" sz="1600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1600" dirty="0" smtClean="0">
                  <a:solidFill>
                    <a:srgbClr val="002060"/>
                  </a:solidFill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3.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损失函数：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,</m:t>
                                </m:r>
                                <m:r>
                                  <a:rPr lang="en-US" altLang="zh-CN" sz="2400">
                                    <a:solidFill>
                                      <a:srgbClr val="002060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400" b="1" i="1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206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，平方误差和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(SSE)</a:t>
                </a:r>
                <a:endParaRPr kumimoji="1"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1561762" cy="5380628"/>
              </a:xfrm>
              <a:blipFill rotWithShape="0">
                <a:blip r:embed="rId2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115640" cy="443650"/>
          </a:xfrm>
        </p:spPr>
        <p:txBody>
          <a:bodyPr/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均值聚</a:t>
            </a:r>
            <a:r>
              <a:rPr kumimoji="1" lang="zh-CN" altLang="en-US" dirty="0" smtClean="0"/>
              <a:t>类的基本假设与优化目标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44540" y="3653411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暗含了对簇的什么假设 </a:t>
            </a:r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" name="直线箭头连接符 5"/>
          <p:cNvCxnSpPr>
            <a:endCxn id="2" idx="1"/>
          </p:cNvCxnSpPr>
          <p:nvPr/>
        </p:nvCxnSpPr>
        <p:spPr bwMode="auto">
          <a:xfrm flipV="1">
            <a:off x="7293935" y="3838077"/>
            <a:ext cx="850605" cy="39368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线箭头连接符 9"/>
          <p:cNvCxnSpPr/>
          <p:nvPr/>
        </p:nvCxnSpPr>
        <p:spPr bwMode="auto">
          <a:xfrm flipV="1">
            <a:off x="6411119" y="3930410"/>
            <a:ext cx="1733421" cy="19314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8293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如何最小化损失函数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Times New Roman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zh-CN" b="0" i="0" smtClean="0"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zh-CN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1"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latin typeface="Cambria Math" charset="0"/>
                        <a:cs typeface="Times New Roman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  <a:cs typeface="Times New Roman" pitchFamily="18" charset="0"/>
                      </a:rPr>
                      <m:t>?</m:t>
                    </m:r>
                  </m:oMath>
                </a14:m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dirty="0" smtClean="0"/>
                  <a:t>Chicken and egg problem</a:t>
                </a:r>
              </a:p>
              <a:p>
                <a:pPr lvl="1"/>
                <a:r>
                  <a:rPr kumimoji="1" lang="en-US" altLang="zh-CN" sz="2800" dirty="0" smtClean="0"/>
                  <a:t> </a:t>
                </a:r>
                <a:r>
                  <a:rPr kumimoji="1" lang="zh-CN" altLang="en-US" sz="2800" dirty="0" smtClean="0"/>
                  <a:t>如果中心点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已知，可以计算样本的类别归属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；</a:t>
                </a:r>
                <a:endParaRPr kumimoji="1" lang="en-US" altLang="zh-CN" sz="2800" dirty="0" smtClean="0"/>
              </a:p>
              <a:p>
                <a:pPr lvl="1"/>
                <a:r>
                  <a:rPr kumimoji="1" lang="en-US" altLang="zh-CN" sz="2800" dirty="0" smtClean="0"/>
                  <a:t> </a:t>
                </a:r>
                <a:r>
                  <a:rPr kumimoji="1" lang="zh-CN" altLang="en-US" sz="2800" dirty="0" smtClean="0"/>
                  <a:t>如果</a:t>
                </a:r>
                <a:r>
                  <a:rPr kumimoji="1" lang="zh-CN" altLang="en-US" sz="2800" dirty="0"/>
                  <a:t>样本的类别</a:t>
                </a:r>
                <a:r>
                  <a:rPr kumimoji="1" lang="zh-CN" altLang="en-US" sz="2800" dirty="0" smtClean="0"/>
                  <a:t>归属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已知，可以计算中心点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。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可用迭代求解（坐标轴下降法）：</a:t>
                </a:r>
                <a:endParaRPr kumimoji="1" lang="en-US" altLang="zh-CN" dirty="0" smtClean="0"/>
              </a:p>
              <a:p>
                <a:pPr lvl="1"/>
                <a:r>
                  <a:rPr lang="en-US" altLang="zh-CN" sz="2800" dirty="0" smtClean="0">
                    <a:latin typeface="Times New Roman" charset="0"/>
                  </a:rPr>
                  <a:t> </a:t>
                </a:r>
                <a:r>
                  <a:rPr lang="zh-CN" altLang="en-US" sz="2800" dirty="0" smtClean="0">
                    <a:latin typeface="Times New Roman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charset="0"/>
                  </a:rPr>
                  <a:t>，</a:t>
                </a:r>
                <a:r>
                  <a:rPr lang="zh-CN" altLang="en-US" sz="2800" dirty="0">
                    <a:latin typeface="Times New Roman" charset="0"/>
                  </a:rPr>
                  <a:t>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charset="0"/>
                  </a:rPr>
                  <a:t>；</a:t>
                </a:r>
                <a:endParaRPr lang="en-US" altLang="zh-CN" sz="2800" dirty="0" smtClean="0">
                  <a:latin typeface="Times New Roman" charset="0"/>
                </a:endParaRPr>
              </a:p>
              <a:p>
                <a:pPr lvl="1"/>
                <a:r>
                  <a:rPr lang="en-US" altLang="zh-CN" sz="2800" dirty="0" smtClean="0">
                    <a:latin typeface="Times New Roman" charset="0"/>
                  </a:rPr>
                  <a:t> </a:t>
                </a:r>
                <a:r>
                  <a:rPr lang="zh-CN" altLang="en-US" sz="2800" dirty="0" smtClean="0">
                    <a:latin typeface="Times New Roman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charset="0"/>
                  </a:rPr>
                  <a:t> ，优化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latin typeface="Times New Roman" charset="0"/>
                  </a:rPr>
                  <a:t>。</a:t>
                </a:r>
                <a:endParaRPr lang="en-US" altLang="zh-CN" sz="2800" b="1" dirty="0" smtClean="0">
                  <a:latin typeface="Times New Roman" charset="0"/>
                </a:endParaRPr>
              </a:p>
              <a:p>
                <a:pPr lvl="1"/>
                <a:endParaRPr lang="en-US" altLang="zh-CN" b="1" dirty="0"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如何优化？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7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zh-CN" altLang="en-US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个类中心：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002060"/>
                  </a:solidFill>
                </a:endParaRPr>
              </a:p>
              <a:p>
                <a:pPr lvl="1"/>
                <a:endParaRPr kumimoji="1" lang="en-US" altLang="zh-CN" sz="1600" dirty="0" smtClean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02060"/>
                    </a:solidFill>
                  </a:rPr>
                  <a:t>迭代求解：</a:t>
                </a:r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800" dirty="0" smtClean="0">
                    <a:solidFill>
                      <a:srgbClr val="002060"/>
                    </a:solidFill>
                    <a:latin typeface="Times New Roman" charset="0"/>
                  </a:rPr>
                  <a:t>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charset="0"/>
                  </a:rPr>
                  <a:t>，最小化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𝐽</m:t>
                        </m:r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charset="0"/>
                  </a:rPr>
                  <a:t>：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分配每个样本点到其最近的中心点所在的簇</a:t>
                </a:r>
                <a:endParaRPr lang="en-US" altLang="zh-CN" sz="28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800" dirty="0" smtClean="0">
                    <a:solidFill>
                      <a:srgbClr val="002060"/>
                    </a:solidFill>
                    <a:latin typeface="Times New Roman" charset="0"/>
                  </a:rPr>
                  <a:t> 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charset="0"/>
                  </a:rPr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0" smtClean="0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2060"/>
                    </a:solidFill>
                    <a:latin typeface="Times New Roman" charset="0"/>
                  </a:rPr>
                  <a:t> ，最小化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800" b="1" i="1">
                                <a:latin typeface="Cambria Math"/>
                                <a:cs typeface="Times New Roman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sz="2800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b="1" dirty="0" smtClean="0">
                    <a:solidFill>
                      <a:srgbClr val="002060"/>
                    </a:solidFill>
                    <a:latin typeface="Times New Roman" charset="0"/>
                  </a:rPr>
                  <a:t>：</a:t>
                </a:r>
                <a:r>
                  <a:rPr lang="en-US" altLang="zh-CN" sz="2800" b="1" dirty="0" smtClean="0">
                    <a:solidFill>
                      <a:srgbClr val="002060"/>
                    </a:solidFill>
                    <a:latin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为簇中所有样本的中心</a:t>
                </a:r>
                <a:r>
                  <a:rPr lang="en-US" altLang="zh-CN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均值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Times New Roman" charset="0"/>
                  </a:rPr>
                  <a:t>：</a:t>
                </a:r>
                <a:endParaRPr lang="en-US" altLang="zh-CN" sz="2400" dirty="0">
                  <a:solidFill>
                    <a:srgbClr val="002060"/>
                  </a:solidFill>
                  <a:latin typeface="Times New Roman" charset="0"/>
                </a:endParaRPr>
              </a:p>
              <a:p>
                <a:pPr lvl="1"/>
                <a:endParaRPr kumimoji="1"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如何优化？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391040" y="5660786"/>
                <a:ext cx="2336152" cy="1024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0206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040" y="5660786"/>
                <a:ext cx="2336152" cy="10243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53486" y="3118072"/>
                <a:ext cx="4125232" cy="1642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</a:rPr>
                      <m:t>dist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′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effectLst/>
                  </a:rPr>
                  <a:t> </a:t>
                </a:r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=1,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=0,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86" y="3118072"/>
                <a:ext cx="4125232" cy="16423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0386" y="853719"/>
                <a:ext cx="11178135" cy="5237271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是在损失函数上进行坐标轴下降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(coordinate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descent)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优化</a:t>
                </a:r>
                <a:endParaRPr kumimoji="1" lang="en-US" altLang="zh-CN" dirty="0" smtClean="0">
                  <a:solidFill>
                    <a:srgbClr val="002060"/>
                  </a:solidFill>
                </a:endParaRPr>
              </a:p>
              <a:p>
                <a:r>
                  <a:rPr kumimoji="1" lang="zh-CN" altLang="en-US" sz="2400" dirty="0">
                    <a:solidFill>
                      <a:srgbClr val="002060"/>
                    </a:solidFill>
                  </a:rPr>
                  <a:t> 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损失函数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单调下降，所以损失函数值会收敛，所以聚类结果也会收敛</a:t>
                </a:r>
                <a:endParaRPr kumimoji="1" lang="en-US" altLang="zh-CN" sz="2400" dirty="0" smtClean="0">
                  <a:solidFill>
                    <a:srgbClr val="002060"/>
                  </a:solidFill>
                </a:endParaRPr>
              </a:p>
              <a:p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有可能会在不同聚类结果间震荡，但在实际中较少发生</a:t>
                </a:r>
                <a:endParaRPr kumimoji="1" lang="en-US" altLang="zh-CN" sz="2400" dirty="0" smtClean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是非凸的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(non-convex)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，所以损失函数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上应用坐标下降法不能保证收敛到全局的最小值。一个常见的方法是运行</a:t>
                </a:r>
                <a:r>
                  <a:rPr kumimoji="1" lang="en-US" altLang="zh-CN" sz="2400" dirty="0" smtClean="0">
                    <a:solidFill>
                      <a:srgbClr val="002060"/>
                    </a:solidFill>
                  </a:rPr>
                  <a:t>K-means</a:t>
                </a:r>
                <a:r>
                  <a:rPr kumimoji="1" lang="zh-CN" altLang="en-US" sz="2400" dirty="0" smtClean="0">
                    <a:solidFill>
                      <a:srgbClr val="002060"/>
                    </a:solidFill>
                  </a:rPr>
                  <a:t>多次，选择最好的结果</a:t>
                </a:r>
                <a:endParaRPr lang="en-US" altLang="zh-CN" sz="2400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zh-CN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0386" y="853719"/>
                <a:ext cx="11178135" cy="5237271"/>
              </a:xfrm>
              <a:blipFill rotWithShape="0">
                <a:blip r:embed="rId2"/>
                <a:stretch>
                  <a:fillRect l="-763" r="-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K-means</a:t>
            </a:r>
            <a:r>
              <a:rPr kumimoji="1" lang="zh-CN" altLang="en-US" dirty="0" smtClean="0"/>
              <a:t>收敛性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36" y="3697353"/>
            <a:ext cx="3630543" cy="2537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39343" y="6343741"/>
                <a:ext cx="3033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每次迭代后的损失函数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</m:oMath>
                </a14:m>
                <a:r>
                  <a:rPr lang="zh-CN" altLang="en-US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的值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43" y="6343741"/>
                <a:ext cx="303320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11" t="-10000" r="-181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450541" y="4007240"/>
            <a:ext cx="63979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Scikit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-Learn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lang="sk-SK" altLang="zh-CN" sz="24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KMeans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的构造函数中参数</a:t>
            </a:r>
            <a:r>
              <a:rPr lang="en-US" altLang="zh-CN" sz="2400" i="1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n_init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可设置重复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次数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。默认值为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，即以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种不同的质心初始化，执行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次聚类，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然后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返回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聚类的最好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结果（损失函数最小）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7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训练集上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/>
                  <a:t>越大，损失越</a:t>
                </a:r>
                <a:r>
                  <a:rPr kumimoji="1" lang="zh-CN" altLang="en-US" dirty="0" smtClean="0"/>
                  <a:t>小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1.</a:t>
                </a:r>
                <a:r>
                  <a:rPr kumimoji="1" lang="zh-CN" altLang="en-US" dirty="0" smtClean="0"/>
                  <a:t> 根据评价指标如</a:t>
                </a:r>
                <a:r>
                  <a:rPr kumimoji="1" lang="en-US" altLang="zh-CN" dirty="0" smtClean="0"/>
                  <a:t>CHI</a:t>
                </a:r>
                <a:r>
                  <a:rPr kumimoji="1" lang="zh-CN" altLang="en-US" dirty="0" smtClean="0"/>
                  <a:t>、</a:t>
                </a:r>
                <a:r>
                  <a:rPr kumimoji="1" lang="mr-IN" altLang="zh-CN" dirty="0" smtClean="0"/>
                  <a:t>…</a:t>
                </a:r>
                <a:endParaRPr kumimoji="1" lang="en-US" altLang="zh-CN" dirty="0" smtClean="0"/>
              </a:p>
              <a:p>
                <a:r>
                  <a:rPr kumimoji="1" lang="en-US" altLang="zh-CN" dirty="0" smtClean="0"/>
                  <a:t>2.</a:t>
                </a:r>
                <a:r>
                  <a:rPr kumimoji="1" lang="zh-CN" altLang="en-US" dirty="0" smtClean="0"/>
                  <a:t> 非监督学习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聚类通常是监督学习任务的一部分，用监督学习任务校验集上的评价指标选择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3.</a:t>
                </a:r>
                <a:r>
                  <a:rPr kumimoji="1" lang="zh-CN" altLang="en-US" dirty="0" smtClean="0"/>
                  <a:t> 肘部法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/>
                  <a:t>的选择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958" y="805733"/>
            <a:ext cx="3805634" cy="303148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58" y="4419827"/>
            <a:ext cx="3805634" cy="254782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 bwMode="auto">
          <a:xfrm>
            <a:off x="8602133" y="4707467"/>
            <a:ext cx="16934" cy="187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93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如何初始化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16" y="1519462"/>
            <a:ext cx="5181600" cy="231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0731" y="111935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不同初始点的选择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7" y="3973643"/>
            <a:ext cx="5538515" cy="21235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16" y="4065154"/>
            <a:ext cx="5715000" cy="203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1120" y="62003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聚类较好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40716" y="62161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聚类较差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如何初始化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74908" y="1434663"/>
                <a:ext cx="11442171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即便存在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个真实的簇，正好选到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个簇的中心的机会也很小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n"/>
                </a:pP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一些启发式做法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l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确定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第一个类的中心，其他类中心的位置尽量远离已有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en-US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Scikit</a:t>
                </a:r>
                <a:r>
                  <a:rPr lang="en-US" altLang="zh-CN" sz="2400" dirty="0">
                    <a:solidFill>
                      <a:srgbClr val="09405E"/>
                    </a:solidFill>
                  </a:rPr>
                  <a:t>-L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earn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:r>
                  <a:rPr lang="en-US" altLang="zh-CN" sz="240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-means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实现中参数</a:t>
                </a:r>
                <a:r>
                  <a:rPr lang="en-US" altLang="zh-CN" sz="2400" dirty="0" err="1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init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可设置初始值的设置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方式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默认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‘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k-means++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’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 ，将初始化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centroids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（质心）彼此远离，得到比随机初始化更好的结果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08" y="1434663"/>
                <a:ext cx="11442171" cy="4247317"/>
              </a:xfrm>
              <a:prstGeom prst="rect">
                <a:avLst/>
              </a:prstGeom>
              <a:blipFill rotWithShape="0">
                <a:blip r:embed="rId2"/>
                <a:stretch>
                  <a:fillRect l="-906" b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原始数据容易获得，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但标注数据昂贵。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kumimoji="1" lang="zh-CN" altLang="en-US" dirty="0" smtClean="0">
                <a:solidFill>
                  <a:srgbClr val="C00000"/>
                </a:solidFill>
              </a:rPr>
              <a:t> 我们</a:t>
            </a:r>
            <a:r>
              <a:rPr kumimoji="1" lang="zh-CN" altLang="en-US" dirty="0">
                <a:solidFill>
                  <a:srgbClr val="C00000"/>
                </a:solidFill>
              </a:rPr>
              <a:t>缺的不是数据，而是带标签的数据</a:t>
            </a:r>
            <a:r>
              <a:rPr kumimoji="1"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降低存储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计算。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对高维数据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降噪。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对数据进行探索性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分析（可视化）。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非监督学习通常可作为监督学习的预处理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步骤。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为什么要非监督学习？</a:t>
            </a:r>
          </a:p>
        </p:txBody>
      </p:sp>
      <p:sp>
        <p:nvSpPr>
          <p:cNvPr id="2" name="矩形 1"/>
          <p:cNvSpPr/>
          <p:nvPr/>
        </p:nvSpPr>
        <p:spPr>
          <a:xfrm>
            <a:off x="1548406" y="5626613"/>
            <a:ext cx="9422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alibri" charset="0"/>
              </a:rPr>
              <a:t>Unsupervised learning will bring about the next AI revolution. </a:t>
            </a:r>
            <a:endParaRPr lang="en-US" altLang="zh-CN" sz="2800" dirty="0">
              <a:solidFill>
                <a:srgbClr val="002060"/>
              </a:solidFill>
            </a:endParaRPr>
          </a:p>
          <a:p>
            <a:r>
              <a:rPr lang="en-US" altLang="zh-CN" sz="2800" dirty="0">
                <a:solidFill>
                  <a:srgbClr val="002060"/>
                </a:solidFill>
                <a:latin typeface="Calibri" charset="0"/>
              </a:rPr>
              <a:t>—— Yann </a:t>
            </a:r>
            <a:r>
              <a:rPr lang="en-US" altLang="zh-CN" sz="2800" dirty="0" err="1">
                <a:solidFill>
                  <a:srgbClr val="002060"/>
                </a:solidFill>
                <a:latin typeface="Calibri" charset="0"/>
              </a:rPr>
              <a:t>LeCun</a:t>
            </a:r>
            <a:r>
              <a:rPr lang="en-US" altLang="zh-CN" sz="2800" dirty="0">
                <a:solidFill>
                  <a:srgbClr val="002060"/>
                </a:solidFill>
                <a:latin typeface="Calibri" charset="0"/>
              </a:rPr>
              <a:t> </a:t>
            </a:r>
            <a:endParaRPr lang="en-US" altLang="zh-CN" sz="280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16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预处理和后处理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8779" y="1450429"/>
            <a:ext cx="709040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预处理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标准化数据（</a:t>
            </a:r>
            <a:r>
              <a:rPr kumimoji="1"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e.g.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缩放到单位标准差）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消除离群点</a:t>
            </a: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后处理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删除小的簇：可能代表离群点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分裂松散的簇：簇内节点间距离之和很高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合并距离较近的簇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的局限性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8778" y="1450429"/>
            <a:ext cx="8143331" cy="4075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 eaLnBrk="1" fontAlgn="auto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</a:pPr>
            <a:r>
              <a:rPr lang="zh-CN" altLang="en-US" sz="28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spc="-35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8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存在问题，当簇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具有不同的</a:t>
            </a:r>
            <a:endParaRPr lang="zh-CN" altLang="en-US" sz="28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lvl="0" indent="-171450" eaLnBrk="1" fontAlgn="auto" hangingPunct="1">
              <a:spcBef>
                <a:spcPts val="1989"/>
              </a:spcBef>
              <a:spcAft>
                <a:spcPts val="0"/>
              </a:spcAft>
              <a:buFont typeface="Arial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尺寸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lvl="0" indent="-171450" eaLnBrk="1" fontAlgn="auto" hangingPunct="1">
              <a:spcBef>
                <a:spcPts val="1945"/>
              </a:spcBef>
              <a:spcAft>
                <a:spcPts val="0"/>
              </a:spcAft>
              <a:buFont typeface="Arial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密度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lvl="0" indent="-171450" eaLnBrk="1" fontAlgn="auto" hangingPunct="1">
              <a:spcBef>
                <a:spcPts val="1939"/>
              </a:spcBef>
              <a:spcAft>
                <a:spcPts val="0"/>
              </a:spcAft>
              <a:buFont typeface="Arial"/>
              <a:buChar char="•"/>
              <a:tabLst>
                <a:tab pos="64198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非球形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 lvl="0" eaLnBrk="1" fontAlgn="auto" hangingPunct="1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</a:pPr>
            <a:r>
              <a:rPr lang="zh-CN" altLang="en-US" sz="28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spc="-3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可能得不到理想的聚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r>
              <a:rPr lang="zh-CN" altLang="en-US" sz="2800" spc="-13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endParaRPr lang="zh-CN" altLang="en-US" sz="28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9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8" y="155448"/>
            <a:ext cx="49504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K-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means</a:t>
            </a:r>
            <a:r>
              <a:rPr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的局限性</a:t>
            </a:r>
            <a:r>
              <a:rPr sz="2800" spc="-16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800" spc="-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dirty="0">
                <a:latin typeface="Microsoft YaHei" charset="-122"/>
                <a:ea typeface="Microsoft YaHei" charset="-122"/>
                <a:cs typeface="Microsoft YaHei" charset="-122"/>
              </a:rPr>
              <a:t>不同的尺寸</a:t>
            </a:r>
          </a:p>
        </p:txBody>
      </p:sp>
      <p:sp>
        <p:nvSpPr>
          <p:cNvPr id="6" name="object 6"/>
          <p:cNvSpPr/>
          <p:nvPr/>
        </p:nvSpPr>
        <p:spPr>
          <a:xfrm>
            <a:off x="1172717" y="2155011"/>
            <a:ext cx="9579615" cy="307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29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52268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K-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means</a:t>
            </a:r>
            <a:r>
              <a:rPr sz="2800" spc="-5" dirty="0" err="1" smtClean="0">
                <a:latin typeface="Microsoft YaHei" charset="-122"/>
                <a:ea typeface="Microsoft YaHei" charset="-122"/>
                <a:cs typeface="Microsoft YaHei" charset="-122"/>
              </a:rPr>
              <a:t>的局限性</a:t>
            </a:r>
            <a:r>
              <a:rPr sz="2800" spc="-16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800" spc="-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spc="-5" dirty="0">
                <a:latin typeface="Microsoft YaHei" charset="-122"/>
                <a:ea typeface="Microsoft YaHei" charset="-122"/>
                <a:cs typeface="Microsoft YaHei" charset="-122"/>
              </a:rPr>
              <a:t>不同的密度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6003" y="1815197"/>
            <a:ext cx="9069650" cy="3365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7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838203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2" y="141732"/>
            <a:ext cx="513221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K-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means</a:t>
            </a:r>
            <a:r>
              <a:rPr sz="2800" spc="-5" dirty="0" err="1" smtClean="0">
                <a:latin typeface="Microsoft YaHei" charset="-122"/>
                <a:ea typeface="Microsoft YaHei" charset="-122"/>
                <a:cs typeface="Microsoft YaHei" charset="-122"/>
              </a:rPr>
              <a:t>的局限性</a:t>
            </a:r>
            <a:r>
              <a:rPr sz="2800" spc="-16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800" spc="-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spc="-5" dirty="0">
                <a:latin typeface="Microsoft YaHei" charset="-122"/>
                <a:ea typeface="Microsoft YaHei" charset="-122"/>
                <a:cs typeface="Microsoft YaHei" charset="-122"/>
              </a:rPr>
              <a:t>非凸的形状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2204" y="1735730"/>
            <a:ext cx="8767615" cy="38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7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5114114" cy="1823576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使用更大数量的簇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几个小的簇表示一个真实</a:t>
            </a:r>
            <a:r>
              <a:rPr sz="2600" spc="-73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使用基于密度的方法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47223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 smtClean="0">
                <a:solidFill>
                  <a:schemeClr val="bg1"/>
                </a:solidFill>
              </a:rPr>
              <a:t>克</a:t>
            </a:r>
            <a:r>
              <a:rPr sz="2800" b="1" dirty="0" smtClean="0">
                <a:solidFill>
                  <a:schemeClr val="bg1"/>
                </a:solidFill>
              </a:rPr>
              <a:t>服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K-means</a:t>
            </a:r>
            <a:r>
              <a:rPr sz="2800" b="1" spc="-5" dirty="0" smtClean="0">
                <a:solidFill>
                  <a:schemeClr val="bg1"/>
                </a:solidFill>
              </a:rPr>
              <a:t>的这些局限性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7852" y="1147666"/>
            <a:ext cx="3617798" cy="4935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4342" y="3232434"/>
            <a:ext cx="3162582" cy="306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6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7513" y="1631695"/>
            <a:ext cx="3322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645" algn="l"/>
              </a:tabLst>
            </a:pPr>
            <a:r>
              <a:rPr sz="2800" spc="292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离群点带来的问</a:t>
            </a:r>
            <a:r>
              <a:rPr sz="2800" spc="-2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题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2" y="141732"/>
            <a:ext cx="34453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b="1" dirty="0">
                <a:solidFill>
                  <a:schemeClr val="bg1"/>
                </a:solidFill>
              </a:rPr>
              <a:t>K-</a:t>
            </a:r>
            <a:r>
              <a:rPr kumimoji="1" lang="en-US" altLang="zh-CN" sz="2800" b="1" dirty="0" err="1">
                <a:solidFill>
                  <a:schemeClr val="bg1"/>
                </a:solidFill>
              </a:rPr>
              <a:t>means</a:t>
            </a:r>
            <a:r>
              <a:rPr sz="2800" b="1" spc="-5" dirty="0" err="1" smtClean="0">
                <a:solidFill>
                  <a:schemeClr val="bg1"/>
                </a:solidFill>
              </a:rPr>
              <a:t>的局限性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0051" y="2348483"/>
            <a:ext cx="7796783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9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7512" y="1596593"/>
            <a:ext cx="10715772" cy="203388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819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均值作为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易受影响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换用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簇的中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位点（</a:t>
            </a:r>
            <a:r>
              <a:rPr lang="en-US" altLang="zh-CN" sz="2800" spc="-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median</a:t>
            </a:r>
            <a:r>
              <a:rPr lang="zh-CN" altLang="en-US" sz="28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800" spc="-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</a:t>
            </a:r>
            <a:r>
              <a:rPr lang="zh-CN" altLang="en-US" sz="28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为中心</a:t>
            </a:r>
            <a:endParaRPr lang="en-US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7100" lvl="1" indent="-457200">
              <a:spcBef>
                <a:spcPts val="819"/>
              </a:spcBef>
              <a:buFont typeface="Wingdings" charset="2"/>
              <a:buChar char="l"/>
              <a:tabLst>
                <a:tab pos="461645" algn="l"/>
                <a:tab pos="462280" algn="l"/>
              </a:tabLs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极有可能是一个不存在的样本点，不足以代表该簇中的样本，而中值是一个样本集合中真实存在的一个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样本点</a:t>
            </a: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7100" lvl="1" indent="-457200">
              <a:spcBef>
                <a:spcPts val="819"/>
              </a:spcBef>
              <a:buFont typeface="Wingdings" charset="2"/>
              <a:buChar char="l"/>
              <a:tabLst>
                <a:tab pos="461645" algn="l"/>
                <a:tab pos="46228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相对均值而言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中值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噪声（孤立点、离群点）不那么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敏感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2" y="140207"/>
            <a:ext cx="201063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b="1" dirty="0" smtClean="0">
                <a:solidFill>
                  <a:schemeClr val="bg1"/>
                </a:solidFill>
              </a:rPr>
              <a:t>K-</a:t>
            </a:r>
            <a:r>
              <a:rPr lang="en-US" altLang="zh-CN" sz="2800" b="1" dirty="0" err="1" smtClean="0">
                <a:solidFill>
                  <a:schemeClr val="bg1"/>
                </a:solidFill>
              </a:rPr>
              <a:t>medoids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2831" y="3769158"/>
            <a:ext cx="5787389" cy="2414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3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91267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lnSpc>
                    <a:spcPct val="90000"/>
                  </a:lnSpc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K-means</a:t>
                </a:r>
                <a:r>
                  <a:rPr lang="zh-CN" altLang="en-US" dirty="0"/>
                  <a:t>聚类</a:t>
                </a:r>
                <a:r>
                  <a:rPr lang="zh-CN" altLang="en-US" dirty="0" smtClean="0"/>
                  <a:t>算法，数据</a:t>
                </a:r>
                <a:r>
                  <a:rPr lang="zh-CN" altLang="en-US" dirty="0"/>
                  <a:t>必须在某个向量空间，这样欧氏距离是一个很自然的相似性</a:t>
                </a:r>
                <a:r>
                  <a:rPr lang="zh-CN" altLang="en-US" dirty="0" smtClean="0"/>
                  <a:t>度量。</a:t>
                </a:r>
                <a:endParaRPr lang="en-US" altLang="zh-CN" dirty="0"/>
              </a:p>
              <a:p>
                <a:pPr marL="457200" indent="-457200">
                  <a:lnSpc>
                    <a:spcPct val="90000"/>
                  </a:lnSpc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也可以采用类似核</a:t>
                </a:r>
                <a:r>
                  <a:rPr lang="zh-CN" altLang="en-US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𝑘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度量样本之间的相似性</a:t>
                </a:r>
                <a:r>
                  <a:rPr lang="zh-CN" altLang="en-US" dirty="0"/>
                  <a:t>，然后基于</a:t>
                </a:r>
                <a:r>
                  <a:rPr lang="zh-CN" altLang="en-US" dirty="0" smtClean="0"/>
                  <a:t>这种相似性进行</a:t>
                </a:r>
                <a:r>
                  <a:rPr lang="zh-CN" altLang="en-US" dirty="0"/>
                  <a:t>聚</a:t>
                </a:r>
                <a:r>
                  <a:rPr lang="zh-CN" altLang="en-US" dirty="0" smtClean="0"/>
                  <a:t>类。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9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020" t="-1979" r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非向量空间的聚类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3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一种经典的聚类算法，简单、快速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能处理大规模数据，可扩展型好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当簇接近高斯分布时，效果较好</a:t>
            </a:r>
            <a:endParaRPr lang="en-US" altLang="zh-CN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K-means</a:t>
            </a:r>
            <a:r>
              <a:rPr kumimoji="1" lang="zh-CN" altLang="en-US" dirty="0"/>
              <a:t>聚类的优点</a:t>
            </a:r>
          </a:p>
        </p:txBody>
      </p:sp>
    </p:spTree>
    <p:extLst>
      <p:ext uri="{BB962C8B-B14F-4D97-AF65-F5344CB8AC3E}">
        <p14:creationId xmlns:p14="http://schemas.microsoft.com/office/powerpoint/2010/main" val="14605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发现数据中分组聚集的结构：</a:t>
            </a:r>
            <a:r>
              <a:rPr lang="zh-CN" altLang="en-US" dirty="0" smtClean="0"/>
              <a:t>根据</a:t>
            </a:r>
            <a:r>
              <a:rPr lang="zh-CN" altLang="en-US" dirty="0"/>
              <a:t>数据中样本与样本之间的距离或</a:t>
            </a:r>
            <a:r>
              <a:rPr lang="zh-CN" altLang="en-US" dirty="0" smtClean="0"/>
              <a:t>相似度，将</a:t>
            </a:r>
            <a:r>
              <a:rPr lang="zh-CN" altLang="en-US" dirty="0"/>
              <a:t>样本划分为若干组／类／簇（</a:t>
            </a:r>
            <a:r>
              <a:rPr lang="en-US" altLang="zh-CN" dirty="0"/>
              <a:t>cluster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划分的原则</a:t>
            </a:r>
            <a:r>
              <a:rPr lang="zh-CN" altLang="en-US" dirty="0" smtClean="0"/>
              <a:t>：簇内样本相似、</a:t>
            </a:r>
            <a:r>
              <a:rPr lang="zh-CN" altLang="en-US" dirty="0"/>
              <a:t>簇间</a:t>
            </a:r>
            <a:r>
              <a:rPr lang="zh-CN" altLang="en-US" dirty="0" smtClean="0"/>
              <a:t>样本不相似</a:t>
            </a:r>
            <a:endParaRPr kumimoji="1" lang="zh-CN" altLang="en-US" dirty="0"/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83" y="3144652"/>
            <a:ext cx="6578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3637" y="1443028"/>
            <a:ext cx="10376535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marR="5080" indent="-449580">
              <a:lnSpc>
                <a:spcPct val="150000"/>
              </a:lnSpc>
              <a:spcBef>
                <a:spcPts val="100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硬划分数据点到簇，当数据上出现一些小</a:t>
            </a:r>
            <a:r>
              <a:rPr sz="2600" spc="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扰动，可能</a:t>
            </a:r>
            <a:r>
              <a:rPr sz="2600" spc="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</a:t>
            </a: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致一个点</a:t>
            </a:r>
            <a:r>
              <a:rPr sz="2600" spc="-1814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划 </a:t>
            </a: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分到另外的簇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buClr>
                <a:srgbClr val="182F4E"/>
              </a:buClr>
              <a:buFont typeface="Wingdings"/>
              <a:buChar char="◼"/>
            </a:pP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82F4E"/>
              </a:buClr>
              <a:buFont typeface="Wingdings"/>
              <a:buChar char="◼"/>
            </a:pP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假定簇为球形且每个簇的概率相等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buClr>
                <a:srgbClr val="182F4E"/>
              </a:buClr>
              <a:buFont typeface="Wingdings"/>
              <a:buChar char="◼"/>
            </a:pPr>
            <a:endParaRPr sz="2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82F4E"/>
              </a:buClr>
              <a:buFont typeface="Wingdings"/>
              <a:buChar char="◼"/>
            </a:pPr>
            <a:endParaRPr sz="2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</a:t>
            </a:r>
            <a:r>
              <a:rPr sz="2600" spc="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决方案</a:t>
            </a:r>
            <a:r>
              <a:rPr sz="2600" b="1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600" b="1" spc="2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b="1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</a:t>
            </a:r>
            <a:r>
              <a:rPr sz="2600" b="1" spc="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斯</a:t>
            </a:r>
            <a:r>
              <a:rPr sz="2600" b="1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混</a:t>
            </a:r>
            <a:r>
              <a:rPr sz="2600" b="1" spc="1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合模</a:t>
            </a:r>
            <a:r>
              <a:rPr sz="2600" b="1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型</a:t>
            </a:r>
            <a:endParaRPr sz="2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52412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1" lang="en-US" altLang="zh-CN" sz="2800" b="1" dirty="0">
                <a:solidFill>
                  <a:schemeClr val="bg1"/>
                </a:solidFill>
              </a:rPr>
              <a:t>K-</a:t>
            </a:r>
            <a:r>
              <a:rPr kumimoji="1" lang="en-US" altLang="zh-CN" sz="2800" b="1" dirty="0" err="1">
                <a:solidFill>
                  <a:schemeClr val="bg1"/>
                </a:solidFill>
              </a:rPr>
              <a:t>means</a:t>
            </a:r>
            <a:r>
              <a:rPr sz="2800" b="1" spc="-5" dirty="0" err="1" smtClean="0">
                <a:solidFill>
                  <a:schemeClr val="bg1"/>
                </a:solidFill>
              </a:rPr>
              <a:t>的局限性</a:t>
            </a:r>
            <a:endParaRPr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3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Mixture Models and EM Algorithm</a:t>
            </a: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3291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179974" cy="392112"/>
          </a:xfrm>
        </p:spPr>
        <p:txBody>
          <a:bodyPr/>
          <a:lstStyle/>
          <a:p>
            <a:r>
              <a:rPr lang="zh-CN" altLang="en-US" dirty="0" smtClean="0"/>
              <a:t>多变量高斯分布</a:t>
            </a:r>
            <a:endParaRPr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1311109" y="1223269"/>
            <a:ext cx="4928168" cy="4239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239277" y="2491660"/>
                <a:ext cx="5209311" cy="1874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zh-CN" altLang="en-US" sz="28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zh-CN" altLang="en-US" sz="28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zh-CN" altLang="en-US" sz="28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altLang="zh-CN" sz="2800" b="1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𝛍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</m:d>
                  </m:oMath>
                </a14:m>
                <a:endParaRPr kumimoji="1" lang="en-US" altLang="zh-CN" sz="28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altLang="zh-CN" sz="2800" i="1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zh-CN" sz="2800" i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altLang="zh-CN" sz="28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altLang="zh-CN" sz="2800" b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altLang="zh-CN" sz="2800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sz="2800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sz="2800" i="1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sz="2800" i="1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mr-IN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mr-IN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2800" b="1" i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  <m:sup>
                            <m:r>
                              <a:rPr lang="el-GR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𝛵</m:t>
                            </m:r>
                          </m:sup>
                        </m:sSup>
                        <m:sSup>
                          <m:sSupPr>
                            <m:ctrlPr>
                              <a:rPr lang="mr-IN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l-GR" altLang="zh-CN" sz="2800" b="1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mr-IN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b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  <m:r>
                              <a:rPr lang="en-US" altLang="zh-CN" sz="28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sz="2800" b="1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𝛍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800" i="1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7" y="2491660"/>
                <a:ext cx="5209311" cy="1874680"/>
              </a:xfrm>
              <a:prstGeom prst="rect">
                <a:avLst/>
              </a:prstGeom>
              <a:blipFill rotWithShape="0">
                <a:blip r:embed="rId3"/>
                <a:stretch>
                  <a:fillRect l="-2459" t="-3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78228" cy="5237271"/>
              </a:xfrm>
            </p:spPr>
            <p:txBody>
              <a:bodyPr/>
              <a:lstStyle/>
              <a:p>
                <a:pPr marL="462280" marR="5080" indent="-449580">
                  <a:spcBef>
                    <a:spcPts val="100"/>
                  </a:spcBef>
                  <a:buFont typeface="Wingdings"/>
                  <a:buChar char="◼"/>
                  <a:tabLst>
                    <a:tab pos="461645" algn="l"/>
                    <a:tab pos="462280" algn="l"/>
                    <a:tab pos="1932305" algn="l"/>
                  </a:tabLst>
                </a:pPr>
                <a:r>
                  <a:rPr lang="zh-CN" altLang="en-US" spc="-5" dirty="0" smtClean="0"/>
                  <a:t>概率解释</a:t>
                </a:r>
                <a:r>
                  <a:rPr lang="en-US" altLang="zh-CN" spc="-30" dirty="0"/>
                  <a:t>:</a:t>
                </a:r>
                <a:r>
                  <a:rPr lang="zh-CN" altLang="en-US" spc="-130" dirty="0"/>
                  <a:t> </a:t>
                </a:r>
                <a:r>
                  <a:rPr lang="zh-CN" altLang="en-US" spc="-5" dirty="0"/>
                  <a:t>假设有</a:t>
                </a:r>
                <a14:m>
                  <m:oMath xmlns:m="http://schemas.openxmlformats.org/officeDocument/2006/math">
                    <m:r>
                      <a:rPr lang="en-US" altLang="zh-CN" i="1" spc="-385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pc="-5" dirty="0"/>
                  <a:t>个簇，每一个簇服从高斯分布，</a:t>
                </a:r>
                <a:r>
                  <a:rPr lang="zh-CN" altLang="en-US" spc="-5" dirty="0" smtClean="0"/>
                  <a:t>以</a:t>
                </a:r>
                <a:r>
                  <a:rPr lang="zh-CN" altLang="en-US" spc="5" dirty="0" smtClean="0"/>
                  <a:t>概率</a:t>
                </a:r>
                <a14:m>
                  <m:oMath xmlns:m="http://schemas.openxmlformats.org/officeDocument/2006/math">
                    <m:r>
                      <a:rPr lang="en-US" altLang="zh-CN" i="1" spc="80" dirty="0" smtClean="0">
                        <a:latin typeface="Cambria Math" charset="0"/>
                      </a:rPr>
                      <m:t>𝜋</m:t>
                    </m:r>
                    <m:r>
                      <a:rPr lang="zh-CN" altLang="en-US" i="1" spc="120" baseline="-1608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spc="-5" dirty="0" smtClean="0"/>
                  <a:t>随机</a:t>
                </a:r>
                <a:r>
                  <a:rPr lang="zh-CN" altLang="en-US" spc="-5" dirty="0"/>
                  <a:t>选 择一个簇	</a:t>
                </a:r>
                <a14:m>
                  <m:oMath xmlns:m="http://schemas.openxmlformats.org/officeDocument/2006/math">
                    <m:r>
                      <a:rPr lang="en-US" altLang="zh-CN" i="1" spc="-120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spc="-140" dirty="0"/>
                  <a:t> </a:t>
                </a:r>
                <a:r>
                  <a:rPr lang="zh-CN" altLang="en-US" spc="-5" dirty="0"/>
                  <a:t>，从其分布中采样出一个样本点，如此得</a:t>
                </a:r>
                <a:r>
                  <a:rPr lang="zh-CN" altLang="en-US" spc="5" dirty="0"/>
                  <a:t>到</a:t>
                </a:r>
                <a:r>
                  <a:rPr lang="zh-CN" altLang="en-US" spc="-5" dirty="0"/>
                  <a:t>观测数据</a:t>
                </a:r>
                <a:endParaRPr lang="zh-CN" altLang="en-US" dirty="0"/>
              </a:p>
              <a:p>
                <a:pPr marL="462280" indent="-449580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 smtClean="0"/>
                  <a:t>概率密度函数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𝑝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b="1">
                                    <a:latin typeface="Cambria Math"/>
                                    <a:cs typeface="Times New Roman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b="1">
                                    <a:latin typeface="Cambria Math"/>
                                    <a:cs typeface="Times New Roman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𝑤h𝑒𝑟𝑒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=1,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</m:t>
                        </m:r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78228" cy="5237271"/>
              </a:xfrm>
              <a:blipFill rotWithShape="0">
                <a:blip r:embed="rId2"/>
                <a:stretch>
                  <a:fillRect l="-1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高斯混合模型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04" y="4291132"/>
            <a:ext cx="2227248" cy="2051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39" y="4381870"/>
            <a:ext cx="2030819" cy="19611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5580250" y="5100874"/>
            <a:ext cx="645042" cy="432390"/>
          </a:xfrm>
          <a:prstGeom prst="rightArrow">
            <a:avLst/>
          </a:prstGeom>
          <a:solidFill>
            <a:srgbClr val="093F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0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838203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42957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</a:rPr>
              <a:t>为高斯混合模型引入隐变量</a:t>
            </a:r>
            <a:endParaRPr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937513" y="921794"/>
                <a:ext cx="10605135" cy="1086836"/>
              </a:xfrm>
              <a:prstGeom prst="rect">
                <a:avLst/>
              </a:prstGeom>
            </p:spPr>
            <p:txBody>
              <a:bodyPr vert="horz" wrap="square" lIns="0" tIns="2228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55"/>
                  </a:spcBef>
                  <a:tabLst>
                    <a:tab pos="461645" algn="l"/>
                  </a:tabLst>
                </a:pPr>
                <a:r>
                  <a:rPr lang="zh-CN" altLang="en-US" sz="2600" spc="2710" dirty="0" smtClean="0">
                    <a:solidFill>
                      <a:srgbClr val="09405E"/>
                    </a:solidFill>
                    <a:latin typeface="Wingdings"/>
                    <a:cs typeface="Wingdings"/>
                  </a:rPr>
                  <a:t>◼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为每个样本点</a:t>
                </a:r>
                <a14:m>
                  <m:oMath xmlns:m="http://schemas.openxmlformats.org/officeDocument/2006/math">
                    <m:r>
                      <a:rPr lang="en-US" altLang="zh-CN" sz="2800" b="1" i="0" spc="-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𝐱</m:t>
                    </m:r>
                  </m:oMath>
                </a14:m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关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联</a:t>
                </a:r>
                <a:r>
                  <a:rPr lang="zh-CN" altLang="en-US" sz="2800" spc="-1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zh-CN" altLang="en-US" sz="2800" i="1" spc="-15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800" i="1" spc="-18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维的隐变量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𝒛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，指示样本</a:t>
                </a:r>
                <a14:m>
                  <m:oMath xmlns:m="http://schemas.openxmlformats.org/officeDocument/2006/math">
                    <m:r>
                      <a:rPr lang="en-US" altLang="zh-CN" sz="2800" b="1" spc="-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𝐱</m:t>
                    </m:r>
                  </m:oMath>
                </a14:m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所属的簇，因此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𝐳</m:t>
                    </m:r>
                  </m:oMath>
                </a14:m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采用独热</a:t>
                </a:r>
                <a:r>
                  <a:rPr lang="en-US" altLang="zh-CN" sz="2800" spc="-6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en-US" altLang="zh-CN" sz="2800" spc="-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one-hot)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13" y="921794"/>
                <a:ext cx="10605135" cy="1086836"/>
              </a:xfrm>
              <a:prstGeom prst="rect">
                <a:avLst/>
              </a:prstGeom>
              <a:blipFill rotWithShape="0">
                <a:blip r:embed="rId3"/>
                <a:stretch>
                  <a:fillRect l="-1783" r="-288" b="-19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713431" y="2295078"/>
                <a:ext cx="2519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431" y="2295078"/>
                <a:ext cx="251985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03851" y="3049311"/>
                <a:ext cx="4470968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𝐳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r>
                            <a:rPr kumimoji="1" lang="is-I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851" y="3049311"/>
                <a:ext cx="4470968" cy="8818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03851" y="4197101"/>
                <a:ext cx="7175426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𝐳</m:t>
                          </m:r>
                        </m:sub>
                        <m:sup/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𝐳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𝐳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is-I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851" y="4197101"/>
                <a:ext cx="7175426" cy="1043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5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08912" y="1294384"/>
                <a:ext cx="5289169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z="2400" b="0" spc="2505" dirty="0" smtClean="0">
                    <a:solidFill>
                      <a:srgbClr val="09405E"/>
                    </a:solidFill>
                  </a:rPr>
                  <a:t>◼</a:t>
                </a:r>
                <a:r>
                  <a:rPr lang="zh-CN" altLang="en-US" sz="2800" b="0" dirty="0" smtClean="0">
                    <a:solidFill>
                      <a:srgbClr val="09405E"/>
                    </a:solidFill>
                  </a:rPr>
                  <a:t>给定</a:t>
                </a:r>
                <a14:m>
                  <m:oMath xmlns:m="http://schemas.openxmlformats.org/officeDocument/2006/math">
                    <m:r>
                      <a:rPr lang="zh-CN" altLang="en-US" sz="2800" b="1" i="0" smtClean="0">
                        <a:solidFill>
                          <a:srgbClr val="09405E"/>
                        </a:solidFill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sz="2800" b="0" spc="-3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zh-CN" altLang="en-US" sz="2800" b="0" spc="-5" dirty="0" smtClean="0">
                    <a:solidFill>
                      <a:srgbClr val="09405E"/>
                    </a:solidFill>
                  </a:rPr>
                  <a:t>可以计算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</a:rPr>
                      <m:t>𝐳</m:t>
                    </m:r>
                  </m:oMath>
                </a14:m>
                <a:r>
                  <a:rPr lang="zh-CN" altLang="en-US" sz="2800" b="0" spc="-5" dirty="0" smtClean="0">
                    <a:solidFill>
                      <a:srgbClr val="09405E"/>
                    </a:solidFill>
                  </a:rPr>
                  <a:t>的条件</a:t>
                </a:r>
                <a:r>
                  <a:rPr lang="zh-CN" altLang="en-US" sz="2800" b="0" spc="-465" dirty="0" smtClean="0">
                    <a:solidFill>
                      <a:srgbClr val="09405E"/>
                    </a:solidFill>
                  </a:rPr>
                  <a:t>概 </a:t>
                </a:r>
                <a:r>
                  <a:rPr lang="zh-CN" altLang="en-US" sz="2800" b="0" spc="-5" dirty="0">
                    <a:solidFill>
                      <a:srgbClr val="09405E"/>
                    </a:solidFill>
                  </a:rPr>
                  <a:t>率</a:t>
                </a:r>
                <a:endParaRPr sz="2800" dirty="0"/>
              </a:p>
            </p:txBody>
          </p:sp>
        </mc:Choice>
        <mc:Fallback xmlns="">
          <p:sp>
            <p:nvSpPr>
              <p:cNvPr id="5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8912" y="1294384"/>
                <a:ext cx="5289169" cy="443711"/>
              </a:xfrm>
              <a:prstGeom prst="rect">
                <a:avLst/>
              </a:prstGeom>
              <a:blipFill rotWithShape="0">
                <a:blip r:embed="rId2"/>
                <a:stretch>
                  <a:fillRect l="-3226" t="-26027" r="-2419" b="-43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708911" y="5033184"/>
                <a:ext cx="10923107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100"/>
                  </a:spcBef>
                  <a:buFont typeface="Wingdings" charset="2"/>
                  <a:buChar char="n"/>
                </a:pPr>
                <a:r>
                  <a:rPr sz="2800" spc="1435" dirty="0" smtClean="0">
                    <a:solidFill>
                      <a:srgbClr val="09405E"/>
                    </a:solidFill>
                    <a:latin typeface="DejaVu Sans"/>
                    <a:cs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可以看做是对</a:t>
                </a:r>
                <a14:m>
                  <m:oMath xmlns:m="http://schemas.openxmlformats.org/officeDocument/2006/math">
                    <m:r>
                      <a:rPr lang="zh-CN" altLang="en-US" sz="2800" b="1">
                        <a:solidFill>
                          <a:srgbClr val="09405E"/>
                        </a:solidFill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从属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于第</a:t>
                </a:r>
                <a14:m>
                  <m:oMath xmlns:m="http://schemas.openxmlformats.org/officeDocument/2006/math">
                    <m:r>
                      <a:rPr lang="zh-CN" altLang="en-US" sz="2800" i="1" spc="-5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800" spc="114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个簇的一种估计或者</a:t>
                </a:r>
                <a:r>
                  <a:rPr lang="zh-CN" altLang="en-US" sz="2800" spc="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“</a:t>
                </a:r>
                <a:r>
                  <a:rPr lang="zh-CN" altLang="en-US" sz="2800" spc="114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</a:t>
                </a:r>
                <a:r>
                  <a:rPr lang="zh-CN" altLang="en-US" sz="2800" spc="12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释</a:t>
                </a:r>
                <a:r>
                  <a:rPr lang="en-US" altLang="zh-CN" sz="2800" spc="12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”</a:t>
                </a:r>
                <a:r>
                  <a:rPr lang="zh-CN" altLang="en-US" sz="2800" spc="12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sz="2800" baseline="-14905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1" y="5033184"/>
                <a:ext cx="10923107" cy="443711"/>
              </a:xfrm>
              <a:prstGeom prst="rect">
                <a:avLst/>
              </a:prstGeom>
              <a:blipFill rotWithShape="0">
                <a:blip r:embed="rId3"/>
                <a:stretch>
                  <a:fillRect l="-1674" t="-22222" b="-48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937513" y="141732"/>
            <a:ext cx="1093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从属度</a:t>
            </a:r>
            <a:endParaRPr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484248" y="1949396"/>
                <a:ext cx="8333500" cy="977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kumimoji="1"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48" y="1949396"/>
                <a:ext cx="8333500" cy="977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11028" y="3356096"/>
                <a:ext cx="3917675" cy="961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is-I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is-I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  <m:r>
                                    <a:rPr kumimoji="1" lang="en-US" altLang="zh-CN" sz="2800" b="1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028" y="3356096"/>
                <a:ext cx="3917675" cy="9616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r>
                  <a:rPr lang="zh-CN" altLang="en-US" spc="-5" dirty="0" smtClean="0"/>
                  <a:t> 参数</a:t>
                </a:r>
                <a:r>
                  <a:rPr lang="zh-CN" altLang="en-US" spc="-5" dirty="0"/>
                  <a:t>学习：极大似然</a:t>
                </a:r>
                <a:r>
                  <a:rPr lang="zh-CN" altLang="en-US" spc="-5" dirty="0" smtClean="0"/>
                  <a:t>估计</a:t>
                </a:r>
                <a:endParaRPr lang="en-US" altLang="zh-CN" spc="-5" dirty="0"/>
              </a:p>
              <a:p>
                <a:pPr marL="184150" lvl="1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r>
                  <a:rPr lang="en-US" altLang="zh-CN" sz="2800" spc="-5" dirty="0" smtClean="0"/>
                  <a:t> </a:t>
                </a:r>
                <a:r>
                  <a:rPr lang="zh-CN" altLang="en-US" sz="2800" spc="-5" dirty="0" smtClean="0"/>
                  <a:t>最大化以下的对数似然函数（</a:t>
                </a:r>
                <a:r>
                  <a:rPr lang="en-US" altLang="zh-CN" sz="2800" spc="-95" dirty="0" smtClean="0"/>
                  <a:t>log </a:t>
                </a:r>
                <a:r>
                  <a:rPr lang="en-US" altLang="zh-CN" sz="2800" spc="-165" dirty="0" smtClean="0"/>
                  <a:t>likelihood</a:t>
                </a:r>
                <a:r>
                  <a:rPr lang="zh-CN" altLang="en-US" sz="2800" spc="-165" dirty="0" smtClean="0"/>
                  <a:t>）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endParaRPr lang="en-US" altLang="zh-CN" spc="-5" dirty="0">
                  <a:latin typeface="Noto Sans CJK JP Regular"/>
                  <a:cs typeface="Noto Sans CJK JP Regular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62280" algn="l"/>
                  </a:tabLst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12700">
                  <a:spcBef>
                    <a:spcPts val="0"/>
                  </a:spcBef>
                  <a:tabLst>
                    <a:tab pos="462280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上述函数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优化很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困难</a:t>
                </a:r>
                <a:endParaRPr lang="en-US" altLang="zh-CN" dirty="0">
                  <a:latin typeface="Arial"/>
                  <a:cs typeface="Arial"/>
                </a:endParaRPr>
              </a:p>
              <a:p>
                <a:pPr marL="184150" lvl="1">
                  <a:spcBef>
                    <a:spcPts val="0"/>
                  </a:spcBef>
                  <a:tabLst>
                    <a:tab pos="462280" algn="l"/>
                  </a:tabLst>
                </a:pPr>
                <a:r>
                  <a:rPr lang="zh-CN" altLang="en-US" sz="2800" i="0" spc="-95" dirty="0" smtClean="0">
                    <a:latin typeface="+mj-lt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kumimoji="1"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zh-CN" altLang="en-US" sz="2800" spc="-5" dirty="0" smtClean="0">
                    <a:latin typeface="Noto Sans CJK JP Regular"/>
                    <a:cs typeface="Noto Sans CJK JP Regular"/>
                  </a:rPr>
                  <a:t>里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有求和，导致求导困难，所有参数耦</a:t>
                </a:r>
                <a:r>
                  <a:rPr lang="zh-CN" altLang="en-US" sz="2800" spc="5" dirty="0">
                    <a:latin typeface="Noto Sans CJK JP Regular"/>
                    <a:cs typeface="Noto Sans CJK JP Regular"/>
                  </a:rPr>
                  <a:t>合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在一</a:t>
                </a:r>
                <a:r>
                  <a:rPr lang="zh-CN" altLang="en-US" sz="2800" spc="-1655" dirty="0">
                    <a:latin typeface="Noto Sans CJK JP Regular"/>
                    <a:cs typeface="Noto Sans CJK JP Regular"/>
                  </a:rPr>
                  <a:t>起</a:t>
                </a:r>
                <a:endParaRPr lang="zh-CN" altLang="en-US" sz="2800" dirty="0">
                  <a:latin typeface="Noto Sans CJK JP Regular"/>
                  <a:cs typeface="Noto Sans CJK JP Regular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混合高斯模型的学习过程困难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60528" y="2175618"/>
                <a:ext cx="530209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800" b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X</m:t>
                                  </m:r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28" y="2175618"/>
                <a:ext cx="5302092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82004" y="3227749"/>
                <a:ext cx="595490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is-I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04" y="3227749"/>
                <a:ext cx="5954900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48317" y="6281912"/>
                <a:ext cx="51839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表示随机事件的概率，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表示概率密度函数。</a:t>
                </a:r>
                <a:endParaRPr kumimoji="1" lang="zh-CN" altLang="en-US" sz="20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17" y="6281912"/>
                <a:ext cx="518392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5490" r="-2468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9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1088428" cy="5710237"/>
              </a:xfrm>
            </p:spPr>
            <p:txBody>
              <a:bodyPr>
                <a:normAutofit/>
              </a:bodyPr>
              <a:lstStyle/>
              <a:p>
                <a:pPr>
                  <a:buSzPct val="100000"/>
                  <a:buFont typeface="Wingdings" charset="2"/>
                  <a:buChar char="n"/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先计算似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然函数取最大值时满足的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条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⁡((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𝐗</m:t>
                        </m:r>
                        <m:r>
                          <a:rPr kumimoji="1" lang="en-US" altLang="zh-CN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𝛍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求导</a:t>
                </a:r>
                <a:endParaRPr kumimoji="1" lang="en-US" altLang="zh-CN" dirty="0" smtClean="0"/>
              </a:p>
              <a:p>
                <a:pPr marL="0" indent="0">
                  <a:buSzPct val="100000"/>
                  <a:buNone/>
                </a:pPr>
                <a:endParaRPr kumimoji="1" lang="en-US" altLang="zh-CN" dirty="0"/>
              </a:p>
              <a:p>
                <a:pPr marL="0" indent="0">
                  <a:buSzPct val="100000"/>
                  <a:buNone/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kumimoji="1" lang="en-US" altLang="zh-CN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r>
                  <a:rPr kumimoji="1" lang="zh-CN" altLang="en-US" dirty="0" smtClean="0">
                    <a:latin typeface="Times New Roman"/>
                    <a:cs typeface="Times New Roman"/>
                  </a:rPr>
                  <a:t>得到：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b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dirty="0" smtClean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1088428" cy="5710237"/>
              </a:xfrm>
              <a:blipFill rotWithShape="0">
                <a:blip r:embed="rId2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如何求解？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60705" y="36439"/>
                <a:ext cx="682276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4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𝐗</m:t>
                              </m:r>
                              <m:r>
                                <a:rPr kumimoji="1" lang="en-US" altLang="zh-CN" sz="24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4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is-IS" altLang="zh-CN" sz="24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05" y="36439"/>
                <a:ext cx="6822765" cy="84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262984" y="1879681"/>
                <a:ext cx="6913175" cy="86087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zh-CN" alt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altLang="zh-CN" sz="2400" b="1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𝛍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l-GR" altLang="zh-CN" sz="2400" b="1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sz="2400" i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，</a:t>
                </a:r>
                <a:r>
                  <a:rPr lang="en-US" altLang="zh-CN" sz="2400" i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altLang="zh-CN" sz="2400" b="1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x|</a:t>
                </a:r>
                <a:r>
                  <a:rPr lang="mr-IN" altLang="zh-CN" sz="2400" b="1" dirty="0">
                    <a:solidFill>
                      <a:srgbClr val="00206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mr-IN" altLang="zh-CN" sz="2400" b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𝛍</m:t>
                    </m:r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l-GR" altLang="zh-CN" sz="2400" b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𝚺</m:t>
                    </m:r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sz="2400" i="1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sz="2400" i="1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Σ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mr-IN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mr-IN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𝐱</m:t>
                                </m:r>
                                <m:r>
                                  <a:rPr lang="en-US" altLang="zh-CN" sz="24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2400" b="1" i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𝛍</m:t>
                                </m:r>
                              </m:e>
                            </m:d>
                          </m:e>
                          <m:sup>
                            <m:r>
                              <a:rPr lang="el-GR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𝛵</m:t>
                            </m:r>
                          </m:sup>
                        </m:sSup>
                        <m:sSup>
                          <m:sSupPr>
                            <m:ctrlPr>
                              <a:rPr lang="mr-IN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l-GR" altLang="zh-CN" sz="2400" b="1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mr-IN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sz="2400" b="1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𝛍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400" i="1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984" y="1879681"/>
                <a:ext cx="6913175" cy="860877"/>
              </a:xfrm>
              <a:prstGeom prst="rect">
                <a:avLst/>
              </a:prstGeom>
              <a:blipFill rotWithShape="0">
                <a:blip r:embed="rId4"/>
                <a:stretch>
                  <a:fillRect l="-1141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2209" y="2887575"/>
                <a:ext cx="2864117" cy="908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0=</m:t>
                      </m:r>
                      <m:f>
                        <m:fPr>
                          <m:ctrlP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⁡((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28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num>
                        <m:den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9" y="2887575"/>
                <a:ext cx="2864117" cy="908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27213" y="2872097"/>
                <a:ext cx="9541370" cy="1029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is-I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′=1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kumimoji="1" lang="is-I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l-GR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13" y="2872097"/>
                <a:ext cx="9541370" cy="10290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60831" y="4281184"/>
                <a:ext cx="6564372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is-I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l-GR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31" y="4281184"/>
                <a:ext cx="6564372" cy="974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>
                <a:normAutofit/>
              </a:bodyPr>
              <a:lstStyle/>
              <a:p>
                <a:pPr>
                  <a:buSzPct val="100000"/>
                  <a:buFont typeface="Wingdings" charset="2"/>
                  <a:buChar char="n"/>
                </a:pPr>
                <a:r>
                  <a:rPr kumimoji="1" lang="zh-CN" altLang="en-US" dirty="0" smtClean="0"/>
                  <a:t> 类似地，我们得到</a:t>
                </a:r>
                <a:endParaRPr kumimoji="1" lang="en-US" altLang="zh-CN" dirty="0" smtClean="0"/>
              </a:p>
              <a:p>
                <a:pPr marL="0" indent="0">
                  <a:buSzPct val="100000"/>
                  <a:buNone/>
                </a:pPr>
                <a:endParaRPr kumimoji="1" lang="en-US" altLang="zh-CN" dirty="0" smtClean="0"/>
              </a:p>
              <a:p>
                <a:pPr marL="0" indent="0">
                  <a:buSzPct val="100000"/>
                  <a:buNone/>
                </a:pPr>
                <a:endParaRPr kumimoji="1" lang="en-US" altLang="zh-CN" dirty="0"/>
              </a:p>
              <a:p>
                <a:pPr marL="0" indent="0">
                  <a:buSzPct val="100000"/>
                  <a:buNone/>
                </a:pPr>
                <a:endParaRPr kumimoji="1" lang="en-US" altLang="zh-CN" dirty="0" smtClean="0"/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4062095" algn="l"/>
                  </a:tabLst>
                </a:pP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注意这不是封闭解</a:t>
                </a:r>
                <a:r>
                  <a:rPr lang="zh-CN" altLang="en-US" spc="-95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spc="-95" dirty="0" smtClean="0">
                    <a:latin typeface="DejaVu Sans"/>
                    <a:cs typeface="DejaVu Sans"/>
                  </a:rPr>
                  <a:t>𝛾</a:t>
                </a:r>
                <a:r>
                  <a:rPr lang="en-US" altLang="zh-CN" spc="325" dirty="0" smtClean="0">
                    <a:latin typeface="DejaVu Sans"/>
                    <a:cs typeface="DejaVu Sans"/>
                  </a:rPr>
                  <a:t>(</a:t>
                </a:r>
                <a:r>
                  <a:rPr lang="zh-CN" altLang="en-US" spc="-260" dirty="0" smtClean="0">
                    <a:latin typeface="DejaVu Sans"/>
                    <a:cs typeface="DejaVu Sans"/>
                  </a:rPr>
                  <a:t>𝑧</a:t>
                </a:r>
                <a:r>
                  <a:rPr lang="zh-CN" altLang="en-US" spc="-390" baseline="-15873" dirty="0" smtClean="0">
                    <a:latin typeface="DejaVu Sans"/>
                    <a:cs typeface="DejaVu Sans"/>
                  </a:rPr>
                  <a:t>𝑖 </a:t>
                </a:r>
                <a:r>
                  <a:rPr lang="en-US" altLang="zh-CN" spc="-390" baseline="-15873" dirty="0" smtClean="0">
                    <a:latin typeface="DejaVu Sans"/>
                    <a:cs typeface="DejaVu Sans"/>
                  </a:rPr>
                  <a:t>,</a:t>
                </a:r>
                <a:r>
                  <a:rPr lang="en-US" altLang="zh-CN" spc="-390" dirty="0" smtClean="0">
                    <a:latin typeface="DejaVu Sans"/>
                    <a:cs typeface="DejaVu Sans"/>
                  </a:rPr>
                  <a:t> </a:t>
                </a:r>
                <a:r>
                  <a:rPr lang="zh-CN" altLang="en-US" spc="-390" baseline="-15873" dirty="0" smtClean="0">
                    <a:latin typeface="DejaVu Sans"/>
                    <a:cs typeface="DejaVu Sans"/>
                  </a:rPr>
                  <a:t>𝑘  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)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依赖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于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参数。</a:t>
                </a:r>
                <a:endParaRPr lang="zh-CN" altLang="en-US" dirty="0">
                  <a:latin typeface="Noto Sans CJK JP Regular"/>
                  <a:cs typeface="Noto Sans CJK JP Regular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lang="zh-CN" altLang="en-US" sz="4000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zh-CN" altLang="en-US" spc="-355" dirty="0" smtClean="0">
                    <a:latin typeface="Times New Roman"/>
                    <a:cs typeface="Times New Roman"/>
                  </a:rPr>
                  <a:t> 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这暗示了一种寻找解的迭代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方案（</a:t>
                </a:r>
                <a:r>
                  <a:rPr lang="en-US" altLang="zh-CN" spc="-210" dirty="0" smtClean="0">
                    <a:latin typeface="Arial"/>
                    <a:cs typeface="Arial"/>
                  </a:rPr>
                  <a:t>EM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算法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在</a:t>
                </a:r>
                <a:r>
                  <a:rPr lang="en-US" altLang="zh-CN" spc="-90" dirty="0">
                    <a:latin typeface="Arial"/>
                    <a:cs typeface="Arial"/>
                  </a:rPr>
                  <a:t>GMM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下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的实例的特例）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184150" lvl="1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zh-CN" altLang="en-US" sz="2800" spc="-475" dirty="0" smtClean="0">
                    <a:latin typeface="Arial"/>
                    <a:cs typeface="Arial"/>
                  </a:rPr>
                  <a:t> </a:t>
                </a:r>
                <a:r>
                  <a:rPr lang="en-US" altLang="zh-CN" sz="2800" spc="-475" dirty="0" smtClean="0">
                    <a:latin typeface="Arial"/>
                    <a:cs typeface="Arial"/>
                  </a:rPr>
                  <a:t>E</a:t>
                </a:r>
                <a:r>
                  <a:rPr lang="zh-CN" altLang="en-US" sz="2800" spc="-475" dirty="0" smtClean="0">
                    <a:latin typeface="Arial"/>
                    <a:cs typeface="Arial"/>
                  </a:rPr>
                  <a:t> </a:t>
                </a:r>
                <a:r>
                  <a:rPr lang="zh-CN" altLang="en-US" sz="2800" spc="-5" dirty="0" smtClean="0"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z="2800" spc="-30" dirty="0" smtClean="0">
                    <a:latin typeface="Arial"/>
                    <a:cs typeface="Arial"/>
                  </a:rPr>
                  <a:t>:</a:t>
                </a:r>
                <a:r>
                  <a:rPr lang="zh-CN" altLang="en-US" sz="2800" spc="-30" dirty="0" smtClean="0">
                    <a:latin typeface="Arial"/>
                    <a:cs typeface="Arial"/>
                  </a:rPr>
                  <a:t> </a:t>
                </a:r>
                <a:r>
                  <a:rPr lang="zh-CN" altLang="en-US" sz="2800" spc="-5" dirty="0" smtClean="0">
                    <a:latin typeface="Noto Sans CJK JP Regular"/>
                    <a:cs typeface="Noto Sans CJK JP Regular"/>
                  </a:rPr>
                  <a:t>给定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当前参数的估计值计算后验概率，</a:t>
                </a:r>
                <a:r>
                  <a:rPr lang="zh-CN" altLang="en-US" sz="2800" spc="5" dirty="0">
                    <a:latin typeface="Noto Sans CJK JP Regular"/>
                    <a:cs typeface="Noto Sans CJK JP Regular"/>
                  </a:rPr>
                  <a:t>或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者叫从属</a:t>
                </a:r>
                <a:r>
                  <a:rPr lang="zh-CN" altLang="en-US" sz="2800" spc="-1005" dirty="0" smtClean="0">
                    <a:latin typeface="Noto Sans CJK JP Regular"/>
                    <a:cs typeface="Noto Sans CJK JP Regular"/>
                  </a:rPr>
                  <a:t>度</a:t>
                </a:r>
                <a:r>
                  <a:rPr lang="en-US" altLang="zh-CN" sz="2800" spc="-1005" dirty="0" smtClean="0">
                    <a:latin typeface="Noto Sans CJK JP Regular"/>
                    <a:cs typeface="Noto Sans CJK JP Regular"/>
                  </a:rPr>
                  <a:t>	</a:t>
                </a:r>
                <a:r>
                  <a:rPr lang="zh-CN" altLang="en-US" sz="2800" spc="-95" dirty="0">
                    <a:latin typeface="DejaVu Sans"/>
                    <a:cs typeface="DejaVu Sans"/>
                  </a:rPr>
                  <a:t>𝛾</a:t>
                </a:r>
                <a:r>
                  <a:rPr lang="en-US" altLang="zh-CN" sz="2800" spc="325" dirty="0">
                    <a:latin typeface="DejaVu Sans"/>
                    <a:cs typeface="DejaVu Sans"/>
                  </a:rPr>
                  <a:t>(</a:t>
                </a:r>
                <a:r>
                  <a:rPr lang="zh-CN" altLang="en-US" sz="2800" spc="-260" dirty="0">
                    <a:latin typeface="DejaVu Sans"/>
                    <a:cs typeface="DejaVu Sans"/>
                  </a:rPr>
                  <a:t>𝑧</a:t>
                </a:r>
                <a:r>
                  <a:rPr lang="zh-CN" altLang="en-US" sz="2800" spc="-390" baseline="-15873" dirty="0">
                    <a:latin typeface="DejaVu Sans"/>
                    <a:cs typeface="DejaVu Sans"/>
                  </a:rPr>
                  <a:t>𝑖 </a:t>
                </a:r>
                <a:r>
                  <a:rPr lang="en-US" altLang="zh-CN" sz="2800" spc="-390" baseline="-15873" dirty="0">
                    <a:latin typeface="DejaVu Sans"/>
                    <a:cs typeface="DejaVu Sans"/>
                  </a:rPr>
                  <a:t>,</a:t>
                </a:r>
                <a:r>
                  <a:rPr lang="en-US" altLang="zh-CN" sz="2800" spc="-390" dirty="0">
                    <a:latin typeface="DejaVu Sans"/>
                    <a:cs typeface="DejaVu Sans"/>
                  </a:rPr>
                  <a:t> </a:t>
                </a:r>
                <a:r>
                  <a:rPr lang="zh-CN" altLang="en-US" sz="2800" spc="-390" baseline="-15873" dirty="0">
                    <a:latin typeface="DejaVu Sans"/>
                    <a:cs typeface="DejaVu Sans"/>
                  </a:rPr>
                  <a:t>𝑘  </a:t>
                </a:r>
                <a:r>
                  <a:rPr lang="en-US" altLang="zh-CN" sz="2800" spc="-5" dirty="0">
                    <a:latin typeface="Noto Sans CJK JP Regular"/>
                    <a:cs typeface="Noto Sans CJK JP Regular"/>
                  </a:rPr>
                  <a:t>) </a:t>
                </a:r>
                <a:r>
                  <a:rPr lang="en-US" altLang="zh-CN" sz="2800" spc="-1005" dirty="0" smtClean="0">
                    <a:latin typeface="Noto Sans CJK JP Regular"/>
                    <a:cs typeface="Noto Sans CJK JP Regular"/>
                  </a:rPr>
                  <a:t>	</a:t>
                </a:r>
              </a:p>
              <a:p>
                <a:pPr marL="184150" lvl="1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zh-CN" altLang="en-US" sz="2800" spc="50" dirty="0" smtClean="0">
                    <a:latin typeface="Arial"/>
                    <a:cs typeface="Arial"/>
                  </a:rPr>
                  <a:t> </a:t>
                </a:r>
                <a:r>
                  <a:rPr lang="en-US" altLang="zh-CN" sz="2800" spc="50" dirty="0" smtClean="0">
                    <a:latin typeface="Arial"/>
                    <a:cs typeface="Arial"/>
                  </a:rPr>
                  <a:t>M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z="2800" spc="-30" dirty="0">
                    <a:latin typeface="Arial"/>
                    <a:cs typeface="Arial"/>
                  </a:rPr>
                  <a:t>:</a:t>
                </a:r>
                <a:r>
                  <a:rPr lang="zh-CN" altLang="en-US" sz="2800" spc="-130" dirty="0">
                    <a:latin typeface="Arial"/>
                    <a:cs typeface="Arial"/>
                  </a:rPr>
                  <a:t> 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基于当前的从属度，重新估计参数的值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/>
                            <a:cs typeface="Times New Roman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>
                            <a:latin typeface="Cambria Math"/>
                            <a:cs typeface="Times New Roman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b="1">
                            <a:latin typeface="Cambria Math"/>
                            <a:cs typeface="Times New Roman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800" dirty="0">
                  <a:latin typeface="Noto Sans CJK JP Regular"/>
                  <a:cs typeface="Noto Sans CJK JP Regular"/>
                </a:endParaRPr>
              </a:p>
              <a:p>
                <a:pPr marL="0" indent="0">
                  <a:buSzPct val="100000"/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如何去解？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11677" y="2083195"/>
                <a:ext cx="8786187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677" y="2083195"/>
                <a:ext cx="8786187" cy="11269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5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789130" cy="5710237"/>
              </a:xfrm>
            </p:spPr>
            <p:txBody>
              <a:bodyPr>
                <a:normAutofit fontScale="92500" lnSpcReduction="20000"/>
              </a:bodyPr>
              <a:lstStyle/>
              <a:p>
                <a:pPr marL="527050" indent="-514350">
                  <a:lnSpc>
                    <a:spcPct val="100000"/>
                  </a:lnSpc>
                  <a:spcBef>
                    <a:spcPts val="1660"/>
                  </a:spcBef>
                  <a:buClr>
                    <a:srgbClr val="094161"/>
                  </a:buClr>
                  <a:buFont typeface="+mj-lt"/>
                  <a:buAutoNum type="arabicPeriod"/>
                  <a:tabLst>
                    <a:tab pos="526415" algn="l"/>
                    <a:tab pos="527050" algn="l"/>
                  </a:tabLst>
                </a:pPr>
                <a:r>
                  <a:rPr lang="zh-CN" altLang="en-US" sz="3200" spc="-5" dirty="0" smtClean="0">
                    <a:latin typeface="Noto Sans CJK JP Regular"/>
                    <a:cs typeface="Noto Sans CJK JP Regular"/>
                  </a:rPr>
                  <a:t>初始化参数并计算对数似然</a:t>
                </a:r>
                <a:endParaRPr lang="en-US" altLang="zh-CN" sz="3200" dirty="0" smtClean="0">
                  <a:latin typeface="Noto Sans CJK JP Regular"/>
                  <a:cs typeface="Noto Sans CJK JP Regular"/>
                </a:endParaRPr>
              </a:p>
              <a:p>
                <a:pPr marL="12700" indent="0">
                  <a:lnSpc>
                    <a:spcPct val="100000"/>
                  </a:lnSpc>
                  <a:spcBef>
                    <a:spcPts val="1660"/>
                  </a:spcBef>
                  <a:buClr>
                    <a:srgbClr val="094161"/>
                  </a:buClr>
                  <a:buNone/>
                  <a:tabLst>
                    <a:tab pos="526415" algn="l"/>
                    <a:tab pos="527050" algn="l"/>
                  </a:tabLst>
                </a:pPr>
                <a:r>
                  <a:rPr lang="en-US" altLang="zh-CN" sz="3200" spc="-475" dirty="0" smtClean="0">
                    <a:latin typeface="Noto Sans CJK JP Regular"/>
                    <a:cs typeface="Noto Sans CJK JP Regular"/>
                  </a:rPr>
                  <a:t>2.</a:t>
                </a:r>
                <a:r>
                  <a:rPr lang="zh-CN" altLang="en-US" sz="3200" spc="-475" dirty="0" smtClean="0">
                    <a:latin typeface="Noto Sans CJK JP Regular"/>
                    <a:cs typeface="Noto Sans CJK JP Regular"/>
                  </a:rPr>
                  <a:t>  </a:t>
                </a:r>
                <a:r>
                  <a:rPr lang="en-US" altLang="zh-CN" sz="3200" spc="-475" dirty="0" smtClean="0">
                    <a:latin typeface="Noto Sans CJK JP Regular"/>
                    <a:cs typeface="Noto Sans CJK JP Regular"/>
                  </a:rPr>
                  <a:t>.</a:t>
                </a:r>
                <a:r>
                  <a:rPr lang="zh-CN" altLang="en-US" sz="3200" spc="-475" dirty="0" smtClean="0">
                    <a:latin typeface="Noto Sans CJK JP Regular"/>
                    <a:cs typeface="Noto Sans CJK JP Regular"/>
                  </a:rPr>
                  <a:t>       </a:t>
                </a:r>
                <a:r>
                  <a:rPr lang="en-US" altLang="zh-CN" sz="3200" spc="-475" dirty="0" smtClean="0">
                    <a:solidFill>
                      <a:srgbClr val="C00000"/>
                    </a:solidFill>
                    <a:latin typeface="Arial"/>
                    <a:cs typeface="Arial"/>
                  </a:rPr>
                  <a:t>E</a:t>
                </a:r>
                <a:r>
                  <a:rPr lang="zh-CN" altLang="en-US" sz="3200" spc="-475" dirty="0" smtClean="0">
                    <a:solidFill>
                      <a:srgbClr val="C00000"/>
                    </a:solidFill>
                    <a:latin typeface="Arial"/>
                    <a:cs typeface="Arial"/>
                  </a:rPr>
                  <a:t> </a:t>
                </a:r>
                <a:r>
                  <a:rPr lang="zh-CN" altLang="en-US" sz="3200" spc="-5" dirty="0" smtClean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z="3200" spc="-30" dirty="0">
                    <a:solidFill>
                      <a:srgbClr val="182F4E"/>
                    </a:solidFill>
                    <a:latin typeface="Arial"/>
                    <a:cs typeface="Arial"/>
                  </a:rPr>
                  <a:t>:</a:t>
                </a:r>
                <a:r>
                  <a:rPr lang="zh-CN" altLang="en-US" sz="3200" spc="-175" dirty="0">
                    <a:solidFill>
                      <a:srgbClr val="182F4E"/>
                    </a:solidFill>
                    <a:latin typeface="Arial"/>
                    <a:cs typeface="Arial"/>
                  </a:rPr>
                  <a:t> </a:t>
                </a:r>
                <a:r>
                  <a:rPr lang="zh-CN" altLang="en-US" sz="3200" spc="-5" dirty="0">
                    <a:solidFill>
                      <a:srgbClr val="182F4E"/>
                    </a:solidFill>
                    <a:latin typeface="Noto Sans CJK JP Regular"/>
                    <a:cs typeface="Noto Sans CJK JP Regular"/>
                  </a:rPr>
                  <a:t>基于当前参数计算从属</a:t>
                </a:r>
                <a:r>
                  <a:rPr lang="zh-CN" altLang="en-US" sz="3200" spc="-5" dirty="0" smtClean="0">
                    <a:solidFill>
                      <a:srgbClr val="182F4E"/>
                    </a:solidFill>
                    <a:latin typeface="Noto Sans CJK JP Regular"/>
                    <a:cs typeface="Noto Sans CJK JP Regular"/>
                  </a:rPr>
                  <a:t>度</a:t>
                </a:r>
                <a:endParaRPr lang="en-US" altLang="zh-CN" sz="3200" spc="-5" dirty="0" smtClean="0">
                  <a:solidFill>
                    <a:srgbClr val="182F4E"/>
                  </a:solidFill>
                  <a:latin typeface="Noto Sans CJK JP Regular"/>
                  <a:cs typeface="Noto Sans CJK JP Regular"/>
                </a:endParaRPr>
              </a:p>
              <a:p>
                <a:pPr marL="12700" indent="0">
                  <a:lnSpc>
                    <a:spcPct val="100000"/>
                  </a:lnSpc>
                  <a:spcBef>
                    <a:spcPts val="1560"/>
                  </a:spcBef>
                  <a:buClr>
                    <a:srgbClr val="094161"/>
                  </a:buClr>
                  <a:buNone/>
                  <a:tabLst>
                    <a:tab pos="526415" algn="l"/>
                    <a:tab pos="527050" algn="l"/>
                  </a:tabLst>
                </a:pPr>
                <a:r>
                  <a:rPr lang="en-US" altLang="zh-CN" sz="3200" spc="-5" dirty="0">
                    <a:solidFill>
                      <a:srgbClr val="182F4E"/>
                    </a:solidFill>
                    <a:latin typeface="Noto Sans CJK JP Regular"/>
                    <a:cs typeface="Noto Sans CJK JP Regular"/>
                  </a:rPr>
                  <a:t>	</a:t>
                </a:r>
                <a:r>
                  <a:rPr lang="en-US" altLang="zh-CN" sz="3200" spc="-5" dirty="0" smtClean="0">
                    <a:solidFill>
                      <a:srgbClr val="182F4E"/>
                    </a:solidFill>
                    <a:latin typeface="Noto Sans CJK JP Regular"/>
                    <a:cs typeface="Noto Sans CJK JP Regular"/>
                  </a:rPr>
                  <a:t>		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12700" indent="0">
                  <a:lnSpc>
                    <a:spcPct val="100000"/>
                  </a:lnSpc>
                  <a:spcBef>
                    <a:spcPts val="1560"/>
                  </a:spcBef>
                  <a:buClr>
                    <a:srgbClr val="094161"/>
                  </a:buClr>
                  <a:buNone/>
                  <a:tabLst>
                    <a:tab pos="526415" algn="l"/>
                    <a:tab pos="527050" algn="l"/>
                  </a:tabLst>
                </a:pP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12700" indent="0">
                  <a:lnSpc>
                    <a:spcPct val="100000"/>
                  </a:lnSpc>
                  <a:spcBef>
                    <a:spcPts val="1560"/>
                  </a:spcBef>
                  <a:buClr>
                    <a:srgbClr val="094161"/>
                  </a:buClr>
                  <a:buNone/>
                  <a:tabLst>
                    <a:tab pos="526415" algn="l"/>
                    <a:tab pos="527050" algn="l"/>
                  </a:tabLst>
                </a:pPr>
                <a:r>
                  <a:rPr lang="en-US" altLang="zh-CN" spc="50" dirty="0" smtClean="0">
                    <a:latin typeface="Arial"/>
                    <a:cs typeface="Arial"/>
                  </a:rPr>
                  <a:t>3.</a:t>
                </a:r>
                <a:r>
                  <a:rPr lang="zh-CN" altLang="en-US" spc="50" dirty="0" smtClean="0">
                    <a:latin typeface="Arial"/>
                    <a:cs typeface="Arial"/>
                  </a:rPr>
                  <a:t>   </a:t>
                </a:r>
                <a:r>
                  <a:rPr lang="en-US" altLang="zh-CN" sz="3000" spc="50" dirty="0" smtClean="0">
                    <a:solidFill>
                      <a:srgbClr val="C00000"/>
                    </a:solidFill>
                    <a:latin typeface="Arial"/>
                    <a:cs typeface="Arial"/>
                  </a:rPr>
                  <a:t>M</a:t>
                </a:r>
                <a:r>
                  <a:rPr lang="zh-CN" altLang="en-US" sz="3000" spc="-5" dirty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z="3000" spc="-30" dirty="0">
                    <a:solidFill>
                      <a:srgbClr val="182F4E"/>
                    </a:solidFill>
                    <a:latin typeface="Arial"/>
                    <a:cs typeface="Arial"/>
                  </a:rPr>
                  <a:t>:</a:t>
                </a:r>
                <a:r>
                  <a:rPr lang="zh-CN" altLang="en-US" sz="3000" spc="-175" dirty="0">
                    <a:solidFill>
                      <a:srgbClr val="182F4E"/>
                    </a:solidFill>
                    <a:latin typeface="Arial"/>
                    <a:cs typeface="Arial"/>
                  </a:rPr>
                  <a:t> </a:t>
                </a:r>
                <a:r>
                  <a:rPr lang="zh-CN" altLang="en-US" sz="3000" spc="-5" dirty="0">
                    <a:latin typeface="Noto Sans CJK JP Regular"/>
                    <a:cs typeface="Noto Sans CJK JP Regular"/>
                  </a:rPr>
                  <a:t>基于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当前从属度重新估计参数</a:t>
                </a:r>
                <a:endParaRPr lang="zh-CN" altLang="en-US" dirty="0">
                  <a:latin typeface="Noto Sans CJK JP Regular"/>
                  <a:cs typeface="Noto Sans CJK JP Regular"/>
                </a:endParaRPr>
              </a:p>
              <a:p>
                <a:pPr marL="0" indent="0">
                  <a:buClr>
                    <a:srgbClr val="094162"/>
                  </a:buClr>
                  <a:buNone/>
                </a:pP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Clr>
                    <a:srgbClr val="094162"/>
                  </a:buClr>
                  <a:buNone/>
                </a:pP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95"/>
                  </a:spcBef>
                  <a:buNone/>
                  <a:tabLst>
                    <a:tab pos="526415" algn="l"/>
                  </a:tabLst>
                </a:pPr>
                <a:endParaRPr lang="en-US" altLang="zh-CN" i="1" dirty="0" smtClean="0">
                  <a:solidFill>
                    <a:srgbClr val="09405E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95"/>
                  </a:spcBef>
                  <a:buNone/>
                  <a:tabLst>
                    <a:tab pos="526415" algn="l"/>
                  </a:tabLst>
                </a:pPr>
                <a:r>
                  <a:rPr lang="en-US" altLang="zh-CN" sz="3000" spc="-5" dirty="0" smtClean="0">
                    <a:solidFill>
                      <a:srgbClr val="09405E"/>
                    </a:solidFill>
                  </a:rPr>
                  <a:t>4.</a:t>
                </a:r>
                <a:r>
                  <a:rPr lang="zh-CN" altLang="en-US" sz="3000" spc="-5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000" b="0" i="0" spc="-5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000" b="0" i="0" spc="-5" dirty="0" smtClean="0">
                        <a:solidFill>
                          <a:srgbClr val="09405E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3000" spc="-5" dirty="0">
                        <a:solidFill>
                          <a:srgbClr val="09405E"/>
                        </a:solidFill>
                      </a:rPr>
                      <m:t>迭代到似然函数收敛</m:t>
                    </m:r>
                  </m:oMath>
                </a14:m>
                <a:endParaRPr lang="zh-CN" altLang="en-US" sz="3000" dirty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zh-CN" altLang="en-US" sz="3200" dirty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5"/>
                  </a:spcBef>
                </a:pPr>
                <a:endParaRPr lang="zh-CN" altLang="en-US" dirty="0">
                  <a:solidFill>
                    <a:srgbClr val="09405E"/>
                  </a:solidFill>
                </a:endParaRPr>
              </a:p>
              <a:p>
                <a:pPr marL="12700">
                  <a:lnSpc>
                    <a:spcPct val="100000"/>
                  </a:lnSpc>
                  <a:tabLst>
                    <a:tab pos="461645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3000" spc="-5" dirty="0">
                        <a:solidFill>
                          <a:srgbClr val="09405E"/>
                        </a:solidFill>
                      </a:rPr>
                      <m:t>该算法将收敛到似然函数的局部最</m:t>
                    </m:r>
                    <m:r>
                      <m:rPr>
                        <m:nor/>
                      </m:rPr>
                      <a:rPr lang="zh-CN" altLang="en-US" sz="3000" spc="-1730" dirty="0">
                        <a:solidFill>
                          <a:srgbClr val="09405E"/>
                        </a:solidFill>
                      </a:rPr>
                      <m:t>优</m:t>
                    </m:r>
                  </m:oMath>
                </a14:m>
                <a:endParaRPr lang="zh-CN" altLang="en-US" sz="3000" dirty="0">
                  <a:solidFill>
                    <a:srgbClr val="09405E"/>
                  </a:solidFill>
                </a:endParaRPr>
              </a:p>
              <a:p>
                <a:pPr marL="0" indent="449263">
                  <a:buNone/>
                </a:pP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789130" cy="5710237"/>
              </a:xfrm>
              <a:blipFill rotWithShape="0">
                <a:blip r:embed="rId3"/>
                <a:stretch>
                  <a:fillRect l="-1186" t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7890366" cy="408853"/>
          </a:xfrm>
        </p:spPr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Expectation-Maximization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EM)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286128" y="2203949"/>
                <a:ext cx="6500306" cy="946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spc="-95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𝛾</m:t>
                      </m:r>
                      <m:r>
                        <m:rPr>
                          <m:nor/>
                        </m:rPr>
                        <a:rPr lang="en-US" altLang="zh-CN" sz="2800" spc="325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800" spc="-260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sz="2800" spc="-390" baseline="-15873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𝑖</m:t>
                      </m:r>
                      <m:r>
                        <m:rPr>
                          <m:nor/>
                        </m:rPr>
                        <a:rPr lang="en-US" altLang="zh-CN" sz="2800" b="0" i="0" spc="-390" baseline="-15873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800" spc="-390" baseline="-15873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spc="-390" baseline="-15873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𝑘</m:t>
                      </m:r>
                      <m:r>
                        <m:rPr>
                          <m:nor/>
                        </m:rPr>
                        <a:rPr lang="zh-CN" altLang="en-US" sz="2800" spc="-390" baseline="-15873" dirty="0" smtClean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sz="2800" spc="-5" dirty="0" smtClean="0">
                          <a:solidFill>
                            <a:srgbClr val="09405E"/>
                          </a:solidFill>
                          <a:latin typeface="Noto Sans CJK JP Regular"/>
                          <a:cs typeface="Noto Sans CJK JP Regular"/>
                        </a:rPr>
                        <m:t>)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≜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′=1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28" y="2203949"/>
                <a:ext cx="6500306" cy="9466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86128" y="3948121"/>
                <a:ext cx="10916450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800" b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28" y="3948121"/>
                <a:ext cx="10916450" cy="1126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0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图像分割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</a:p>
        </p:txBody>
      </p:sp>
      <p:pic>
        <p:nvPicPr>
          <p:cNvPr id="1026" name="Picture 2" descr="https://www2.eecs.berkeley.edu/Research/Projects/CS/vision/grouping/files/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43" y="1667434"/>
            <a:ext cx="2641241" cy="39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2.eecs.berkeley.edu/Research/Projects/CS/vision/grouping/files/s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47" y="1653324"/>
            <a:ext cx="2650676" cy="39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17674" y="5647767"/>
            <a:ext cx="902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https://www2.eecs.berkeley.edu/Research/Projects/CS/vision/grouping/resources.html</a:t>
            </a:r>
          </a:p>
        </p:txBody>
      </p:sp>
    </p:spTree>
    <p:extLst>
      <p:ext uri="{BB962C8B-B14F-4D97-AF65-F5344CB8AC3E}">
        <p14:creationId xmlns:p14="http://schemas.microsoft.com/office/powerpoint/2010/main" val="10843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07324" y="990108"/>
                <a:ext cx="11131020" cy="5237271"/>
              </a:xfrm>
            </p:spPr>
            <p:txBody>
              <a:bodyPr/>
              <a:lstStyle/>
              <a:p>
                <a:pPr marL="462280" indent="-449580">
                  <a:lnSpc>
                    <a:spcPct val="100000"/>
                  </a:lnSpc>
                  <a:spcBef>
                    <a:spcPts val="95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 smtClean="0"/>
                  <a:t>目标函数是对数似然函数：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pc="-5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altLang="zh-CN" b="0" i="1" spc="-5" smtClean="0">
                            <a:latin typeface="Cambria Math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mr-IN" altLang="zh-CN" b="0" i="1" spc="-5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pc="-5" smtClean="0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altLang="zh-CN" b="0" i="1" spc="-5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pc="-5" smtClean="0">
                                    <a:latin typeface="Cambria Math" charset="0"/>
                                  </a:rPr>
                                  <m:t>𝑿</m:t>
                                </m:r>
                                <m:r>
                                  <a:rPr lang="en-US" altLang="zh-CN" b="0" i="1" spc="-5" smtClean="0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altLang="zh-CN" b="1" i="0" spc="-5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pc="-5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i="1" spc="-5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altLang="zh-CN" i="1" spc="-5">
                            <a:latin typeface="Cambria Math" charset="0"/>
                          </a:rPr>
                          <m:t>𝑙</m:t>
                        </m:r>
                        <m:r>
                          <a:rPr lang="en-US" altLang="zh-CN" b="0" i="1" spc="-5" smtClean="0">
                            <a:latin typeface="Cambria Math" charset="0"/>
                          </a:rPr>
                          <m:t>𝑛</m:t>
                        </m:r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 spc="-5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1" i="1" spc="-5" smtClean="0">
                                <a:latin typeface="Cambria Math" charset="0"/>
                              </a:rPr>
                              <m:t>𝒁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mr-IN" altLang="zh-CN" i="1" spc="-5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pc="-5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mr-IN" altLang="zh-CN" i="1" spc="-5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pc="-5">
                                        <a:latin typeface="Cambria Math" charset="0"/>
                                      </a:rPr>
                                      <m:t>𝑿</m:t>
                                    </m:r>
                                    <m:r>
                                      <a:rPr lang="en-US" altLang="zh-CN" b="1" i="1" spc="-5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b="1" i="1" spc="-5" smtClean="0">
                                        <a:latin typeface="Cambria Math" charset="0"/>
                                      </a:rPr>
                                      <m:t>𝒁</m:t>
                                    </m:r>
                                    <m:r>
                                      <a:rPr lang="en-US" altLang="zh-CN" i="1" spc="-5"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altLang="zh-CN" b="1" i="0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altLang="zh-CN" dirty="0" smtClean="0"/>
                  <a:t>	</a:t>
                </a:r>
                <a:endParaRPr lang="en-US" altLang="zh-CN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2700" indent="0">
                  <a:lnSpc>
                    <a:spcPct val="100000"/>
                  </a:lnSpc>
                  <a:spcBef>
                    <a:spcPts val="95"/>
                  </a:spcBef>
                  <a:buNone/>
                  <a:tabLst>
                    <a:tab pos="461645" algn="l"/>
                    <a:tab pos="462280" algn="l"/>
                  </a:tabLst>
                </a:pPr>
                <a:endParaRPr lang="zh-CN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62280" indent="-449580">
                  <a:lnSpc>
                    <a:spcPts val="306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/>
                  <a:t>如果我们知道完整</a:t>
                </a:r>
                <a:r>
                  <a:rPr lang="zh-CN" altLang="en-US" spc="-5" dirty="0" smtClean="0"/>
                  <a:t>数据</a:t>
                </a:r>
                <a14:m>
                  <m:oMath xmlns:m="http://schemas.openxmlformats.org/officeDocument/2006/math">
                    <m:r>
                      <a:rPr lang="en-US" altLang="zh-CN" b="0" i="1" spc="-5" smtClean="0">
                        <a:latin typeface="Cambria Math" charset="0"/>
                      </a:rPr>
                      <m:t>{</m:t>
                    </m:r>
                    <m:r>
                      <a:rPr lang="en-US" altLang="zh-CN" b="1" i="1" spc="-5" smtClean="0">
                        <a:latin typeface="Cambria Math" charset="0"/>
                      </a:rPr>
                      <m:t>𝑿</m:t>
                    </m:r>
                    <m:r>
                      <a:rPr lang="en-US" altLang="zh-CN" b="0" i="1" spc="-5" smtClean="0">
                        <a:latin typeface="Cambria Math" charset="0"/>
                      </a:rPr>
                      <m:t>,</m:t>
                    </m:r>
                    <m:r>
                      <a:rPr lang="en-US" altLang="zh-CN" b="1" i="1" spc="-5" smtClean="0">
                        <a:latin typeface="Cambria Math" charset="0"/>
                      </a:rPr>
                      <m:t>𝒁</m:t>
                    </m:r>
                    <m:r>
                      <a:rPr lang="en-US" altLang="zh-CN" b="0" i="1" spc="-5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pc="5" dirty="0" smtClean="0"/>
                  <a:t>， </a:t>
                </a:r>
                <a:r>
                  <a:rPr lang="zh-CN" altLang="en-US" spc="-5" dirty="0" smtClean="0"/>
                  <a:t>则完整</a:t>
                </a:r>
                <a:r>
                  <a:rPr lang="zh-CN" altLang="en-US" spc="-5" dirty="0"/>
                  <a:t>数据的对数似然</a:t>
                </a:r>
                <a:r>
                  <a:rPr lang="zh-CN" altLang="en-US" spc="-5" dirty="0" smtClean="0"/>
                  <a:t>函很直接：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pc="-5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US" altLang="zh-CN" i="1" spc="-5">
                            <a:latin typeface="Cambria Math" charset="0"/>
                          </a:rPr>
                          <m:t>𝑙</m:t>
                        </m:r>
                        <m:r>
                          <a:rPr lang="en-US" altLang="zh-CN" b="0" i="1" spc="-5" smtClean="0">
                            <a:latin typeface="Cambria Math" charset="0"/>
                          </a:rPr>
                          <m:t>𝑛</m:t>
                        </m:r>
                      </m:fName>
                      <m:e>
                        <m:d>
                          <m:dPr>
                            <m:ctrlPr>
                              <a:rPr lang="mr-IN" altLang="zh-CN" i="1" spc="-5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spc="-5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altLang="zh-CN" i="1" spc="-5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pc="-5">
                                    <a:latin typeface="Cambria Math" charset="0"/>
                                  </a:rPr>
                                  <m:t>𝑿</m:t>
                                </m:r>
                                <m:r>
                                  <a:rPr lang="en-US" altLang="zh-CN" b="1" i="1" spc="-5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b="1" i="1" spc="-5">
                                    <a:latin typeface="Cambria Math" charset="0"/>
                                  </a:rPr>
                                  <m:t>𝒁</m:t>
                                </m:r>
                                <m:r>
                                  <a:rPr lang="en-US" altLang="zh-CN" i="1" spc="-5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altLang="zh-CN" b="1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b="1" i="1" spc="-5" dirty="0" smtClean="0">
                  <a:ea typeface="Cambria Math" charset="0"/>
                  <a:cs typeface="Cambria Math" charset="0"/>
                </a:endParaRPr>
              </a:p>
              <a:p>
                <a:pPr marL="462280" indent="-449580">
                  <a:lnSpc>
                    <a:spcPts val="306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462280" indent="-449580">
                  <a:lnSpc>
                    <a:spcPts val="306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然而</a:t>
                </a:r>
                <a:r>
                  <a:rPr lang="en-US" altLang="zh-CN" spc="-5" dirty="0">
                    <a:latin typeface="Times New Roman"/>
                    <a:cs typeface="Times New Roman"/>
                  </a:rPr>
                  <a:t>, 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关于隐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变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量</a:t>
                </a:r>
                <a14:m>
                  <m:oMath xmlns:m="http://schemas.openxmlformats.org/officeDocument/2006/math">
                    <m:r>
                      <a:rPr lang="zh-CN" altLang="en-US" b="1" i="1" spc="90" dirty="0" smtClean="0">
                        <a:latin typeface="Cambria Math" charset="0"/>
                        <a:cs typeface="DejaVu Sans"/>
                      </a:rPr>
                      <m:t>𝒁</m:t>
                    </m:r>
                  </m:oMath>
                </a14:m>
                <a:r>
                  <a:rPr lang="zh-CN" altLang="en-US" spc="-275" dirty="0">
                    <a:latin typeface="DejaVu Sans"/>
                    <a:cs typeface="DejaVu Sans"/>
                  </a:rPr>
                  <a:t> 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的值的信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息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只能从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后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验分布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得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0" i="1" spc="-5" dirty="0" smtClean="0">
                        <a:latin typeface="Cambria Math" charset="0"/>
                        <a:cs typeface="Noto Sans CJK JP Regular"/>
                      </a:rPr>
                      <m:t>𝑝</m:t>
                    </m:r>
                    <m:d>
                      <m:dPr>
                        <m:ctrlPr>
                          <a:rPr lang="en-US" altLang="zh-CN" b="0" i="1" spc="-5" dirty="0" smtClean="0">
                            <a:latin typeface="Cambria Math" charset="0"/>
                            <a:cs typeface="Noto Sans CJK JP Regular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pc="90" dirty="0">
                            <a:latin typeface="DejaVu Sans"/>
                            <a:cs typeface="DejaVu Sans"/>
                          </a:rPr>
                          <m:t>𝒁</m:t>
                        </m:r>
                        <m:r>
                          <m:rPr>
                            <m:nor/>
                          </m:rPr>
                          <a:rPr lang="en-US" altLang="zh-CN" b="1" spc="-5" dirty="0">
                            <a:latin typeface="DejaVu Sans"/>
                            <a:cs typeface="DejaVu Sans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zh-CN" altLang="en-US" spc="-35" dirty="0">
                            <a:latin typeface="DejaVu Sans"/>
                            <a:cs typeface="DejaVu Sans"/>
                          </a:rPr>
                          <m:t>𝑿</m:t>
                        </m:r>
                        <m:r>
                          <m:rPr>
                            <m:nor/>
                          </m:rPr>
                          <a:rPr lang="en-US" altLang="zh-CN" spc="-35" dirty="0">
                            <a:latin typeface="DejaVu Sans"/>
                            <a:cs typeface="DejaVu Sans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pc="-35" dirty="0">
                            <a:latin typeface="DejaVu Sans"/>
                            <a:cs typeface="DejaVu Sans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 spc="-35">
                                <a:latin typeface="Cambria Math" charset="0"/>
                                <a:cs typeface="DejaVu Sans"/>
                              </a:rPr>
                            </m:ctrlPr>
                          </m:sSupPr>
                          <m:e>
                            <m:r>
                              <a:rPr lang="en-US" altLang="zh-CN" b="1" i="0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i="1" spc="-35">
                                <a:latin typeface="Cambria Math" charset="0"/>
                                <a:cs typeface="DejaVu Sans"/>
                              </a:rPr>
                              <m:t>𝑜𝑙𝑑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b="0" spc="-5" dirty="0" smtClean="0">
                    <a:latin typeface="Noto Sans CJK JP Regular"/>
                    <a:cs typeface="Noto Sans CJK JP Regular"/>
                  </a:rPr>
                  <a:t>。</a:t>
                </a:r>
                <a:endParaRPr lang="en-US" altLang="zh-CN" b="0" spc="-5" dirty="0" smtClean="0">
                  <a:latin typeface="Noto Sans CJK JP Regular"/>
                  <a:cs typeface="Noto Sans CJK JP Regular"/>
                </a:endParaRPr>
              </a:p>
              <a:p>
                <a:pPr marL="462280" indent="-449580">
                  <a:lnSpc>
                    <a:spcPts val="306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因此，</a:t>
                </a:r>
                <a:r>
                  <a:rPr lang="zh-CN" altLang="en-US" spc="-5" dirty="0" smtClean="0"/>
                  <a:t>我们不妨</a:t>
                </a:r>
                <a:r>
                  <a:rPr lang="zh-CN" altLang="en-US" spc="-5" dirty="0"/>
                  <a:t>考虑其</a:t>
                </a:r>
                <a:r>
                  <a:rPr lang="zh-CN" altLang="en-US" spc="-5" dirty="0">
                    <a:solidFill>
                      <a:srgbClr val="C00000"/>
                    </a:solidFill>
                  </a:rPr>
                  <a:t>期望</a:t>
                </a:r>
                <a:r>
                  <a:rPr lang="zh-CN" altLang="en-US" spc="-5" dirty="0"/>
                  <a:t>值</a:t>
                </a:r>
                <a:r>
                  <a:rPr lang="zh-CN" altLang="en-US" spc="85" dirty="0"/>
                  <a:t> </a:t>
                </a:r>
                <a:r>
                  <a:rPr lang="en-US" altLang="zh-CN" spc="-10" dirty="0"/>
                  <a:t>(</a:t>
                </a:r>
                <a:r>
                  <a:rPr lang="zh-CN" altLang="en-US" spc="-5" dirty="0"/>
                  <a:t>即</a:t>
                </a:r>
                <a:r>
                  <a:rPr lang="en-US" altLang="zh-CN" spc="-10" dirty="0"/>
                  <a:t>E</a:t>
                </a:r>
                <a:r>
                  <a:rPr lang="zh-CN" altLang="en-US" spc="-5" dirty="0"/>
                  <a:t>步</a:t>
                </a:r>
                <a:r>
                  <a:rPr lang="en-US" altLang="zh-CN" spc="-5" dirty="0" smtClean="0"/>
                  <a:t>)</a:t>
                </a:r>
              </a:p>
              <a:p>
                <a:pPr marL="449263" indent="-449263"/>
                <a:endParaRPr lang="en-US" altLang="zh-CN" spc="-5" dirty="0">
                  <a:latin typeface="Noto Sans CJK JP Regular"/>
                  <a:cs typeface="Noto Sans CJK JP Regular"/>
                </a:endParaRPr>
              </a:p>
              <a:p>
                <a:pPr marL="449263" indent="-449263"/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449263" indent="-449263"/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在</a:t>
                </a:r>
                <a:r>
                  <a:rPr lang="en-US" altLang="zh-CN" i="1" spc="65" dirty="0">
                    <a:latin typeface="Noto Sans CJK JP Regular"/>
                    <a:cs typeface="Noto Sans CJK JP Regular"/>
                  </a:rPr>
                  <a:t>M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pc="-5" dirty="0">
                    <a:latin typeface="Times New Roman"/>
                    <a:cs typeface="Times New Roman"/>
                  </a:rPr>
                  <a:t>,</a:t>
                </a:r>
                <a:r>
                  <a:rPr lang="zh-CN" altLang="en-US" dirty="0">
                    <a:latin typeface="Times New Roman"/>
                    <a:cs typeface="Times New Roman"/>
                  </a:rPr>
                  <a:t> 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我们</a:t>
                </a:r>
                <a:r>
                  <a:rPr lang="zh-CN" altLang="en-US" spc="-5" dirty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最大化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期望：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b="0" i="1" spc="-35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𝑛𝑒𝑤</m:t>
                        </m:r>
                      </m:sup>
                    </m:sSup>
                    <m:r>
                      <a:rPr lang="en-US" altLang="zh-CN" b="0" i="1" spc="-35" smtClean="0">
                        <a:latin typeface="Cambria Math" charset="0"/>
                        <a:cs typeface="DejaVu Sans"/>
                      </a:rPr>
                      <m:t>=</m:t>
                    </m:r>
                    <m:func>
                      <m:funcPr>
                        <m:ctrlPr>
                          <a:rPr lang="mr-IN" altLang="zh-CN" b="0" i="1" spc="-35" smtClean="0">
                            <a:latin typeface="Cambria Math" charset="0"/>
                            <a:cs typeface="DejaVu San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b="0" i="1" spc="-35" smtClean="0">
                                <a:latin typeface="Cambria Math" charset="0"/>
                                <a:cs typeface="DejaVu San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pc="-35" smtClean="0">
                                <a:latin typeface="Cambria Math" charset="0"/>
                                <a:cs typeface="DejaVu Sans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mr-IN" altLang="zh-CN" b="0" i="0" spc="-35" smtClean="0">
                                <a:latin typeface="Cambria Math" charset="0"/>
                                <a:cs typeface="DejaVu Sans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  <m:sSup>
                              <m:sSupPr>
                                <m:ctrlP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  <m:t>,</m:t>
                                </m:r>
                                <m:r>
                                  <a:rPr lang="en-US" altLang="zh-CN" b="1" spc="-3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  <m:t>𝑜𝑙𝑑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pc="-5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07324" y="990108"/>
                <a:ext cx="11131020" cy="5237271"/>
              </a:xfrm>
              <a:blipFill rotWithShape="0">
                <a:blip r:embed="rId3"/>
                <a:stretch>
                  <a:fillRect l="-1205" t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EM</a:t>
            </a:r>
            <a:r>
              <a:rPr lang="zh-CN" altLang="en-US" dirty="0" smtClean="0"/>
              <a:t>算法的另一个视角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195239" y="4061636"/>
                <a:ext cx="9482724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kumimoji="1"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  <m:sSup>
                            <m:sSupPr>
                              <m:ctrlPr>
                                <a:rPr lang="en-US" altLang="zh-CN" sz="2800" i="1" spc="-3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DejaVu Sans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spc="-3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DejaVu Sans"/>
                                </a:rPr>
                                <m:t>,</m:t>
                              </m:r>
                              <m:r>
                                <a:rPr lang="en-US" altLang="zh-CN" sz="2800" b="1" spc="-3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CN" sz="2800" i="1" spc="-3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DejaVu Sans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b="0" i="1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mr-IN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mr-IN" altLang="zh-CN" sz="2800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2800" b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1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𝒁</m:t>
                                      </m:r>
                                      <m:r>
                                        <a:rPr lang="en-US" altLang="zh-CN" sz="2800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2800" b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800" i="1" spc="-5" dirty="0" smtClean="0">
                          <a:solidFill>
                            <a:srgbClr val="C00000"/>
                          </a:solidFill>
                          <a:latin typeface="Cambria Math" charset="0"/>
                          <a:cs typeface="Noto Sans CJK JP Regular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spc="-5" dirty="0">
                              <a:solidFill>
                                <a:srgbClr val="C00000"/>
                              </a:solidFill>
                              <a:latin typeface="Cambria Math" charset="0"/>
                              <a:cs typeface="Noto Sans CJK JP Regular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800" spc="90" dirty="0">
                              <a:solidFill>
                                <a:srgbClr val="C00000"/>
                              </a:solidFill>
                              <a:latin typeface="DejaVu Sans"/>
                              <a:cs typeface="DejaVu Sans"/>
                            </a:rPr>
                            <m:t>𝒁</m:t>
                          </m:r>
                          <m:r>
                            <m:rPr>
                              <m:nor/>
                            </m:rPr>
                            <a:rPr lang="en-US" altLang="zh-CN" sz="2800" b="1" spc="-5" dirty="0">
                              <a:solidFill>
                                <a:srgbClr val="C00000"/>
                              </a:solidFill>
                              <a:latin typeface="DejaVu Sans"/>
                              <a:cs typeface="DejaVu Sans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zh-CN" altLang="en-US" sz="2800" spc="-35" dirty="0">
                              <a:solidFill>
                                <a:srgbClr val="C00000"/>
                              </a:solidFill>
                              <a:latin typeface="DejaVu Sans"/>
                              <a:cs typeface="DejaVu Sans"/>
                            </a:rPr>
                            <m:t>𝑿</m:t>
                          </m:r>
                          <m:r>
                            <m:rPr>
                              <m:nor/>
                            </m:rPr>
                            <a:rPr lang="en-US" altLang="zh-CN" sz="2800" spc="-35" dirty="0">
                              <a:solidFill>
                                <a:srgbClr val="C00000"/>
                              </a:solidFill>
                              <a:latin typeface="DejaVu Sans"/>
                              <a:cs typeface="DejaVu Sans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2800" spc="-35" dirty="0">
                              <a:solidFill>
                                <a:srgbClr val="C00000"/>
                              </a:solidFill>
                              <a:latin typeface="DejaVu Sans"/>
                              <a:cs typeface="DejaVu Sans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2800" i="1" spc="-35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DejaVu Sans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spc="-35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CN" sz="2800" i="1" spc="-35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DejaVu Sans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altLang="zh-CN" sz="28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sz="28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altLang="zh-CN" sz="2800" b="0" i="1" spc="-5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mr-IN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mr-IN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𝑿</m:t>
                                  </m:r>
                                  <m:r>
                                    <a:rPr lang="en-US" altLang="zh-CN" sz="2800" b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𝒁</m:t>
                                  </m:r>
                                  <m:r>
                                    <a:rPr lang="en-US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39" y="4061636"/>
                <a:ext cx="9482724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7175" y="1037404"/>
                <a:ext cx="11298760" cy="5237271"/>
              </a:xfrm>
            </p:spPr>
            <p:txBody>
              <a:bodyPr/>
              <a:lstStyle/>
              <a:p>
                <a:pPr marL="449263" lvl="1" indent="-449263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ja-JP" altLang="en-US" sz="2800" spc="-5" dirty="0" smtClean="0">
                    <a:latin typeface="Noto Sans CJK JP Regular"/>
                    <a:cs typeface="Noto Sans CJK JP Regular"/>
                  </a:rPr>
                  <a:t>初始化参数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sz="2800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sz="2800" i="1" spc="-35">
                            <a:latin typeface="Cambria Math" charset="0"/>
                            <a:cs typeface="DejaVu Sans"/>
                          </a:rPr>
                          <m:t>𝑜𝑙𝑑</m:t>
                        </m:r>
                      </m:sup>
                    </m:sSup>
                  </m:oMath>
                </a14:m>
                <a:endParaRPr lang="en-US" altLang="ja-JP" sz="2800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906463" lvl="2" indent="-449263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ja-JP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49263" indent="-449263"/>
                <a:r>
                  <a:rPr lang="en-US" altLang="zh-CN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步：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i="1" spc="-5" dirty="0">
                        <a:latin typeface="Cambria Math" charset="0"/>
                        <a:cs typeface="Noto Sans CJK JP Regular"/>
                      </a:rPr>
                      <m:t>𝑝</m:t>
                    </m:r>
                    <m:d>
                      <m:dPr>
                        <m:ctrlPr>
                          <a:rPr lang="en-US" altLang="zh-CN" i="1" spc="-5" dirty="0">
                            <a:latin typeface="Cambria Math" charset="0"/>
                            <a:cs typeface="Noto Sans CJK JP Regular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pc="90" dirty="0">
                            <a:latin typeface="DejaVu Sans"/>
                            <a:cs typeface="DejaVu Sans"/>
                          </a:rPr>
                          <m:t>𝒁</m:t>
                        </m:r>
                        <m:r>
                          <m:rPr>
                            <m:nor/>
                          </m:rPr>
                          <a:rPr lang="en-US" altLang="zh-CN" b="1" spc="-5" dirty="0">
                            <a:latin typeface="DejaVu Sans"/>
                            <a:cs typeface="DejaVu Sans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zh-CN" altLang="en-US" spc="-35" dirty="0">
                            <a:latin typeface="DejaVu Sans"/>
                            <a:cs typeface="DejaVu Sans"/>
                          </a:rPr>
                          <m:t>𝑿</m:t>
                        </m:r>
                        <m:r>
                          <m:rPr>
                            <m:nor/>
                          </m:rPr>
                          <a:rPr lang="en-US" altLang="zh-CN" spc="-35" dirty="0">
                            <a:latin typeface="DejaVu Sans"/>
                            <a:cs typeface="DejaVu Sans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pc="-35" dirty="0">
                            <a:latin typeface="DejaVu Sans"/>
                            <a:cs typeface="DejaVu Sans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 spc="-35">
                                <a:latin typeface="Cambria Math" charset="0"/>
                                <a:cs typeface="DejaVu Sans"/>
                              </a:rPr>
                            </m:ctrlPr>
                          </m:sSupPr>
                          <m:e>
                            <m:r>
                              <a:rPr lang="en-US" altLang="zh-CN" b="1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i="1" spc="-35">
                                <a:latin typeface="Cambria Math" charset="0"/>
                                <a:cs typeface="DejaVu Sans"/>
                              </a:rPr>
                              <m:t>𝑜𝑙𝑑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49263" indent="-449263"/>
                <a:r>
                  <a:rPr lang="en-US" altLang="zh-CN" spc="50" dirty="0" smtClean="0">
                    <a:solidFill>
                      <a:srgbClr val="C00000"/>
                    </a:solidFill>
                    <a:latin typeface="Arial"/>
                    <a:cs typeface="Arial"/>
                  </a:rPr>
                  <a:t>M</a:t>
                </a:r>
                <a:r>
                  <a:rPr lang="zh-CN" altLang="en-US" spc="-5" dirty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步</a:t>
                </a:r>
                <a:r>
                  <a:rPr lang="en-US" altLang="zh-CN" spc="-30" dirty="0">
                    <a:solidFill>
                      <a:srgbClr val="182F4E"/>
                    </a:solidFill>
                    <a:latin typeface="Arial"/>
                    <a:cs typeface="Arial"/>
                  </a:rPr>
                  <a:t>:</a:t>
                </a:r>
                <a:r>
                  <a:rPr lang="zh-CN" altLang="en-US" spc="-130" dirty="0">
                    <a:solidFill>
                      <a:srgbClr val="182F4E"/>
                    </a:solidFill>
                    <a:latin typeface="Arial"/>
                    <a:cs typeface="Arial"/>
                  </a:rPr>
                  <a:t> </a:t>
                </a:r>
                <a:r>
                  <a:rPr lang="zh-CN" altLang="en-US" spc="-5" dirty="0" smtClean="0">
                    <a:solidFill>
                      <a:srgbClr val="182F4E"/>
                    </a:solidFill>
                    <a:latin typeface="Noto Sans CJK JP Regular"/>
                    <a:cs typeface="Noto Sans CJK JP Regular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i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i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𝑛𝑒𝑤</m:t>
                        </m:r>
                      </m:sup>
                    </m:sSup>
                    <m:r>
                      <a:rPr lang="en-US" altLang="zh-CN" i="1" spc="-35">
                        <a:latin typeface="Cambria Math" charset="0"/>
                        <a:cs typeface="DejaVu Sans"/>
                      </a:rPr>
                      <m:t>=</m:t>
                    </m:r>
                    <m:func>
                      <m:funcPr>
                        <m:ctrlPr>
                          <a:rPr lang="mr-IN" altLang="zh-CN" i="1" spc="-35">
                            <a:latin typeface="Cambria Math" charset="0"/>
                            <a:cs typeface="DejaVu San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i="1" spc="-35">
                                <a:latin typeface="Cambria Math" charset="0"/>
                                <a:cs typeface="DejaVu San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pc="-35">
                                <a:latin typeface="Cambria Math" charset="0"/>
                                <a:cs typeface="DejaVu Sans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mr-IN" altLang="zh-CN" spc="-35">
                                <a:latin typeface="Cambria Math" charset="0"/>
                                <a:cs typeface="DejaVu Sans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  <m:sSup>
                              <m:sSupPr>
                                <m:ctrlP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  <m:t>,</m:t>
                                </m:r>
                                <m:r>
                                  <a:rPr lang="en-US" altLang="zh-CN" b="1" spc="-3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𝛉</m:t>
                                </m:r>
                              </m:e>
                              <m:sup>
                                <m:r>
                                  <a:rPr lang="en-US" altLang="zh-CN" i="1" spc="-35">
                                    <a:latin typeface="Cambria Math" charset="0"/>
                                    <a:cs typeface="DejaVu Sans"/>
                                  </a:rPr>
                                  <m:t>𝑜𝑙𝑑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620713" lvl="1" indent="-449263"/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sSup>
                          <m:sSupPr>
                            <m:ctrlPr>
                              <a:rPr lang="en-US" altLang="zh-CN" sz="2800" i="1" spc="-35">
                                <a:latin typeface="Cambria Math" charset="0"/>
                                <a:cs typeface="DejaVu Sans"/>
                              </a:rPr>
                            </m:ctrlPr>
                          </m:sSupPr>
                          <m:e>
                            <m:r>
                              <a:rPr lang="en-US" altLang="zh-CN" sz="2800" i="1" spc="-35">
                                <a:latin typeface="Cambria Math" charset="0"/>
                                <a:cs typeface="DejaVu Sans"/>
                              </a:rPr>
                              <m:t>,</m:t>
                            </m:r>
                            <m:r>
                              <a:rPr lang="en-US" altLang="zh-CN" sz="2800" b="1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sz="2800" i="1" spc="-35">
                                <a:latin typeface="Cambria Math" charset="0"/>
                                <a:cs typeface="DejaVu Sans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800" i="1" spc="-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zh-CN" sz="2800" i="1" spc="-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lang="en-US" altLang="zh-CN" sz="2800" b="0" i="1" spc="-5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fName>
                          <m:e>
                            <m:d>
                              <m:dPr>
                                <m:ctrlPr>
                                  <a:rPr lang="mr-IN" altLang="zh-CN" sz="2800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mr-IN" altLang="zh-CN" sz="2800" i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1" i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𝑿</m:t>
                                    </m:r>
                                    <m:r>
                                      <a:rPr lang="en-US" altLang="zh-CN" sz="2800" b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b="1" i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𝒁</m:t>
                                    </m:r>
                                    <m:r>
                                      <a:rPr lang="en-US" altLang="zh-CN" sz="2800" i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altLang="zh-CN" sz="2800" b="1" spc="-5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800" i="1"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i="1" spc="-5" dirty="0">
                        <a:latin typeface="Cambria Math" charset="0"/>
                        <a:cs typeface="Noto Sans CJK JP Regular"/>
                      </a:rPr>
                      <m:t>𝑝</m:t>
                    </m:r>
                    <m:d>
                      <m:dPr>
                        <m:ctrlPr>
                          <a:rPr lang="en-US" altLang="zh-CN" sz="2800" i="1" spc="-5" dirty="0">
                            <a:latin typeface="Cambria Math" charset="0"/>
                            <a:cs typeface="Noto Sans CJK JP Regular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800" spc="90" dirty="0">
                            <a:latin typeface="DejaVu Sans"/>
                            <a:cs typeface="DejaVu Sans"/>
                          </a:rPr>
                          <m:t>𝒁</m:t>
                        </m:r>
                        <m:r>
                          <m:rPr>
                            <m:nor/>
                          </m:rPr>
                          <a:rPr lang="en-US" altLang="zh-CN" sz="2800" b="1" spc="-5" dirty="0">
                            <a:latin typeface="DejaVu Sans"/>
                            <a:cs typeface="DejaVu Sans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zh-CN" altLang="en-US" sz="2800" spc="-35" dirty="0">
                            <a:latin typeface="DejaVu Sans"/>
                            <a:cs typeface="DejaVu Sans"/>
                          </a:rPr>
                          <m:t>𝑿</m:t>
                        </m:r>
                        <m:r>
                          <m:rPr>
                            <m:nor/>
                          </m:rPr>
                          <a:rPr lang="en-US" altLang="zh-CN" sz="2800" spc="-35" dirty="0">
                            <a:latin typeface="DejaVu Sans"/>
                            <a:cs typeface="DejaVu Sans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800" spc="-35" dirty="0">
                            <a:latin typeface="DejaVu Sans"/>
                            <a:cs typeface="DejaVu Sans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800" i="1" spc="-35">
                                <a:latin typeface="Cambria Math" charset="0"/>
                                <a:cs typeface="DejaVu Sans"/>
                              </a:rPr>
                            </m:ctrlPr>
                          </m:sSupPr>
                          <m:e>
                            <m:r>
                              <a:rPr lang="en-US" altLang="zh-CN" sz="2800" b="1" spc="-3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sz="2800" i="1" spc="-35">
                                <a:latin typeface="Cambria Math" charset="0"/>
                                <a:cs typeface="DejaVu Sans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sz="2800" i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a:rPr lang="en-US" altLang="zh-CN" sz="2800" i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lang="en-US" altLang="zh-CN" sz="2800" b="0" i="1" spc="-5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fName>
                      <m:e>
                        <m:d>
                          <m:dPr>
                            <m:ctrlPr>
                              <a:rPr lang="mr-IN" altLang="zh-CN" sz="2800" i="1" spc="-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 spc="-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mr-IN" altLang="zh-CN" sz="2800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𝑿</m:t>
                                </m:r>
                                <m:r>
                                  <a:rPr lang="en-US" altLang="zh-CN" sz="2800" b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b="1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𝒁</m:t>
                                </m:r>
                                <m:r>
                                  <a:rPr lang="en-US" altLang="zh-CN" sz="2800" i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lang="en-US" altLang="zh-CN" sz="2800" b="1" spc="-5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𝛉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zh-CN" altLang="en-US" dirty="0"/>
              </a:p>
              <a:p>
                <a:pPr lvl="1">
                  <a:buFont typeface="Wingdings" charset="2"/>
                  <a:buChar char="n"/>
                </a:pP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>
                  <a:buFont typeface="Wingdings" charset="2"/>
                  <a:buChar char="n"/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 检查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似然函数或者参数的值是否收敛，如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果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没有达到收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敛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条件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，则令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i="1" spc="-35">
                            <a:latin typeface="Cambria Math" charset="0"/>
                            <a:cs typeface="DejaVu Sans"/>
                          </a:rPr>
                          <m:t>𝑜𝑙𝑑</m:t>
                        </m:r>
                      </m:sup>
                    </m:sSup>
                    <m:r>
                      <a:rPr lang="en-US" altLang="zh-CN" i="1" spc="-35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p>
                      <m:sSupPr>
                        <m:ctrlPr>
                          <a:rPr lang="en-US" altLang="zh-CN" i="1" spc="-35">
                            <a:latin typeface="Cambria Math" charset="0"/>
                            <a:cs typeface="DejaVu Sans"/>
                          </a:rPr>
                        </m:ctrlPr>
                      </m:sSupPr>
                      <m:e>
                        <m:r>
                          <a:rPr lang="en-US" altLang="zh-CN" b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i="1" spc="-3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，转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E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步。</a:t>
                </a:r>
                <a:endParaRPr lang="zh-CN" altLang="en-US" dirty="0">
                  <a:latin typeface="Noto Sans CJK JP Regular"/>
                  <a:cs typeface="Noto Sans CJK JP Regular"/>
                </a:endParaRPr>
              </a:p>
              <a:p>
                <a:pPr marL="0" indent="0">
                  <a:buNone/>
                </a:pPr>
                <a:endParaRPr lang="en-US" altLang="zh-CN" i="1" spc="-5" dirty="0"/>
              </a:p>
              <a:p>
                <a:pPr marL="449263" indent="-449263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7175" y="1037404"/>
                <a:ext cx="11298760" cy="5237271"/>
              </a:xfrm>
              <a:blipFill rotWithShape="0">
                <a:blip r:embed="rId2"/>
                <a:stretch>
                  <a:fillRect l="-917" r="-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通用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pc="-195" dirty="0"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5239" y="4061636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800" dirty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86447"/>
                <a:ext cx="10752465" cy="5237271"/>
              </a:xfrm>
            </p:spPr>
            <p:txBody>
              <a:bodyPr/>
              <a:lstStyle/>
              <a:p>
                <a:r>
                  <a:rPr lang="zh-CN" altLang="en-US" sz="2400" spc="-5" dirty="0" smtClean="0">
                    <a:latin typeface="Noto Sans CJK JP Regular"/>
                    <a:cs typeface="Noto Sans CJK JP Regular"/>
                  </a:rPr>
                  <a:t>完整数据的对数似然函数：</a:t>
                </a:r>
                <a:endParaRPr lang="en-US" altLang="zh-CN" sz="2400" spc="-5" dirty="0" smtClean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 smtClean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 smtClean="0">
                  <a:latin typeface="Noto Sans CJK JP Regular"/>
                  <a:cs typeface="Noto Sans CJK JP Regular"/>
                </a:endParaRPr>
              </a:p>
              <a:p>
                <a:pPr lvl="1"/>
                <a:r>
                  <a:rPr kumimoji="1" lang="zh-CN" altLang="en-US" sz="2800" spc="-5" dirty="0" smtClean="0">
                    <a:latin typeface="Noto Sans CJK JP Regular"/>
                    <a:cs typeface="Noto Sans CJK JP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和</a:t>
                </a:r>
                <a:r>
                  <a:rPr lang="en-US" altLang="zh-CN" sz="2800" spc="-55" dirty="0">
                    <a:latin typeface="DejaVu Sans"/>
                    <a:cs typeface="DejaVu San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i="1">
                            <a:latin typeface="Cambria Math"/>
                            <a:cs typeface="Times New Roman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l-GR" altLang="zh-CN" sz="2800" i="1">
                            <a:latin typeface="Cambria Math"/>
                            <a:cs typeface="Times New Roman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spc="-240" dirty="0">
                    <a:latin typeface="DejaVu Sans"/>
                    <a:cs typeface="DejaVu Sans"/>
                  </a:rPr>
                  <a:t> 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在完整数据似然函数中解耦合，存在平凡的封闭解</a:t>
                </a:r>
                <a:endParaRPr lang="en-US" altLang="zh-CN" sz="2800" dirty="0">
                  <a:latin typeface="Noto Sans CJK JP Regular"/>
                  <a:cs typeface="Noto Sans CJK JP Regular"/>
                </a:endParaRPr>
              </a:p>
              <a:p>
                <a:pPr lvl="1"/>
                <a:r>
                  <a:rPr kumimoji="1" lang="zh-CN" altLang="en-US" sz="2800" spc="-5" dirty="0" smtClean="0">
                    <a:latin typeface="Noto Sans CJK JP Regular"/>
                    <a:cs typeface="Noto Sans CJK JP Regular"/>
                  </a:rPr>
                  <a:t> 期望为：</a:t>
                </a:r>
                <a:endParaRPr kumimoji="1" lang="en-US" altLang="zh-CN" sz="2800" spc="-5" dirty="0" smtClean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 smtClean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>
                  <a:latin typeface="Noto Sans CJK JP Regular"/>
                  <a:cs typeface="Noto Sans CJK JP Regular"/>
                </a:endParaRPr>
              </a:p>
              <a:p>
                <a:endParaRPr kumimoji="1" lang="en-US" altLang="zh-CN" sz="2400" spc="-5" dirty="0" smtClean="0">
                  <a:latin typeface="Noto Sans CJK JP Regular"/>
                  <a:cs typeface="Noto Sans CJK JP Regular"/>
                </a:endParaRPr>
              </a:p>
              <a:p>
                <a:r>
                  <a:rPr kumimoji="1" lang="en-US" altLang="zh-CN" sz="2400" spc="-5" dirty="0" smtClean="0">
                    <a:latin typeface="Noto Sans CJK JP Regular"/>
                    <a:cs typeface="Noto Sans CJK JP Regular"/>
                  </a:rPr>
                  <a:t>vs.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不完整数据的对数似然</a:t>
                </a:r>
                <a:r>
                  <a:rPr lang="zh-CN" altLang="en-US" sz="2400" spc="-5" dirty="0" smtClean="0">
                    <a:solidFill>
                      <a:srgbClr val="C00000"/>
                    </a:solidFill>
                    <a:latin typeface="Noto Sans CJK JP Regular"/>
                    <a:cs typeface="Noto Sans CJK JP Regular"/>
                  </a:rPr>
                  <a:t>函数</a:t>
                </a:r>
                <a:r>
                  <a:rPr lang="zh-CN" altLang="en-US" sz="2400" spc="-5" dirty="0">
                    <a:latin typeface="Noto Sans CJK JP Regular"/>
                    <a:cs typeface="Noto Sans CJK JP Regular"/>
                  </a:rPr>
                  <a:t>：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86447"/>
                <a:ext cx="10752465" cy="5237271"/>
              </a:xfrm>
              <a:blipFill rotWithShape="0">
                <a:blip r:embed="rId2"/>
                <a:stretch>
                  <a:fillRect l="-737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高斯混合模型</a:t>
            </a:r>
            <a:r>
              <a:rPr kumimoji="1" lang="zh-CN" altLang="en-US" dirty="0" smtClean="0"/>
              <a:t>回顾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30237" y="1497419"/>
                <a:ext cx="759477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𝑙𝑛</m:t>
                      </m:r>
                      <m:d>
                        <m:dPr>
                          <m:ctrlPr>
                            <a:rPr kumimoji="1"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  <m:r>
                                <a:rPr lang="en-US" altLang="zh-CN" sz="2800" b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𝒁</m:t>
                              </m:r>
                              <m: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𝛑</m:t>
                              </m:r>
                              <m:r>
                                <a:rPr lang="en-US" altLang="zh-CN" sz="28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  <m:r>
                                <a:rPr lang="en-US" altLang="zh-CN" sz="28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𝒁</m:t>
                              </m:r>
                              <m: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𝛑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  <m:r>
                                <a:rPr lang="en-US" altLang="zh-CN" sz="2800" b="1" i="1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𝒁</m:t>
                              </m:r>
                              <m:r>
                                <a:rPr lang="en-US" altLang="zh-CN" sz="2800" b="0" i="1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  <m:r>
                                <a:rPr lang="en-US" altLang="zh-CN" sz="2800" b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1497419"/>
                <a:ext cx="7594771" cy="4863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559116" y="2126349"/>
                <a:ext cx="7528664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is-I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𝒩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𝛍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116" y="2126349"/>
                <a:ext cx="7528664" cy="8818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76342" y="6062710"/>
                <a:ext cx="696697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𝑙𝑛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4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  <m:r>
                                <a:rPr lang="en-US" altLang="zh-CN" sz="24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zh-CN" sz="24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𝛑</m:t>
                              </m:r>
                              <m:r>
                                <a:rPr lang="en-US" altLang="zh-CN" sz="24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𝛍</m:t>
                              </m:r>
                              <m:r>
                                <a:rPr lang="en-US" altLang="zh-CN" sz="24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0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kumimoji="1"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𝛍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l-GR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42" y="6062710"/>
                <a:ext cx="6966972" cy="7559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0237" y="3751265"/>
                <a:ext cx="11163399" cy="982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800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b="0" i="1" spc="-5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mr-IN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mr-IN" altLang="zh-CN" sz="2800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2800" b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1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𝒁</m:t>
                                      </m:r>
                                      <m:r>
                                        <a:rPr lang="en-US" altLang="zh-CN" sz="2800" i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2800" b="1" spc="-5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800" b="1" i="1" spc="-5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𝑵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kumimoji="1"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𝛍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800" b="1" i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𝚺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3751265"/>
                <a:ext cx="11163399" cy="982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45589" y="4876484"/>
                <a:ext cx="11382702" cy="982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pc="-5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spc="-5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𝑵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800" b="1" i="1" spc="-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kumimoji="1"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kumimoji="1"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𝛍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800" b="1" i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𝚺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89" y="4876484"/>
                <a:ext cx="11382702" cy="9826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0" spc="-5" dirty="0">
                <a:latin typeface="Microsoft YaHei" charset="-122"/>
                <a:ea typeface="Microsoft YaHei" charset="-122"/>
                <a:cs typeface="Microsoft YaHei" charset="-122"/>
              </a:rPr>
              <a:t>通用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zh-CN" altLang="en-US" b="0" spc="-5" dirty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710" y="1194620"/>
            <a:ext cx="11518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0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lang="en-US" altLang="zh-CN" sz="28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8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算法是一种寻找含有隐变量的概率模型的最大似然解的通用技术</a:t>
            </a:r>
          </a:p>
          <a:p>
            <a:pPr marL="462280" marR="5080" indent="-449580">
              <a:lnSpc>
                <a:spcPct val="150000"/>
              </a:lnSpc>
              <a:spcBef>
                <a:spcPts val="0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lang="zh-CN" altLang="en-US" sz="28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为什么我们通过这种启发式的方式推导出来的</a:t>
            </a:r>
            <a:r>
              <a:rPr lang="en-US" altLang="zh-CN" sz="28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8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算法，但确实是在 最大化似然函数？</a:t>
            </a:r>
          </a:p>
          <a:p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2072" y="3532394"/>
                <a:ext cx="4305281" cy="749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𝑄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  <m:sSup>
                            <m:sSupPr>
                              <m:ctrlPr>
                                <a:rPr lang="en-US" altLang="zh-CN" sz="2800" i="1" spc="-35">
                                  <a:latin typeface="Cambria Math" charset="0"/>
                                  <a:cs typeface="DejaVu Sans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spc="-35">
                                  <a:latin typeface="Cambria Math" charset="0"/>
                                  <a:cs typeface="DejaVu Sans"/>
                                </a:rPr>
                                <m:t>,</m:t>
                              </m:r>
                              <m:r>
                                <a:rPr lang="en-US" altLang="zh-C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altLang="zh-CN" sz="2800" i="1" spc="-35">
                                  <a:latin typeface="Cambria Math" charset="0"/>
                                  <a:cs typeface="DejaVu Sans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72" y="3532394"/>
                <a:ext cx="4305281" cy="7492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 bwMode="auto">
          <a:xfrm>
            <a:off x="5340151" y="3743173"/>
            <a:ext cx="566577" cy="327686"/>
          </a:xfrm>
          <a:prstGeom prst="right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59454" y="3575437"/>
                <a:ext cx="3232616" cy="731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CN" sz="28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800" b="1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i="1" spc="-5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3575437"/>
                <a:ext cx="3232616" cy="7312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62280" indent="-449580">
                  <a:lnSpc>
                    <a:spcPct val="100000"/>
                  </a:lnSpc>
                  <a:spcBef>
                    <a:spcPts val="95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 smtClean="0">
                    <a:solidFill>
                      <a:srgbClr val="182F4E"/>
                    </a:solidFill>
                  </a:rPr>
                  <a:t>考虑一个概率模型</a:t>
                </a:r>
                <a:endParaRPr lang="zh-CN" altLang="en-US" dirty="0"/>
              </a:p>
              <a:p>
                <a:pPr marL="927100" indent="-457200">
                  <a:lnSpc>
                    <a:spcPct val="100000"/>
                  </a:lnSpc>
                  <a:spcBef>
                    <a:spcPts val="2060"/>
                  </a:spcBef>
                  <a:buFont typeface="Wingdings" charset="2"/>
                  <a:buChar char="l"/>
                  <a:tabLst>
                    <a:tab pos="926465" algn="l"/>
                  </a:tabLst>
                </a:pPr>
                <a:r>
                  <a:rPr lang="zh-CN" altLang="en-US" spc="-5" dirty="0">
                    <a:solidFill>
                      <a:srgbClr val="182F4E"/>
                    </a:solidFill>
                  </a:rPr>
                  <a:t>可观测变量</a:t>
                </a:r>
                <a14:m>
                  <m:oMath xmlns:m="http://schemas.openxmlformats.org/officeDocument/2006/math">
                    <m:r>
                      <a:rPr lang="zh-CN" altLang="en-US" b="1" spc="-305" dirty="0">
                        <a:solidFill>
                          <a:srgbClr val="182F4E"/>
                        </a:solidFill>
                        <a:latin typeface="Cambria Math" charset="0"/>
                      </a:rPr>
                      <m:t>𝐗</m:t>
                    </m:r>
                  </m:oMath>
                </a14:m>
                <a:r>
                  <a:rPr lang="zh-CN" altLang="en-US" b="1" spc="-125" dirty="0">
                    <a:solidFill>
                      <a:srgbClr val="182F4E"/>
                    </a:solidFill>
                  </a:rPr>
                  <a:t> </a:t>
                </a:r>
                <a:r>
                  <a:rPr lang="zh-CN" altLang="en-US" spc="-5" dirty="0">
                    <a:solidFill>
                      <a:srgbClr val="182F4E"/>
                    </a:solidFill>
                  </a:rPr>
                  <a:t>和隐变量</a:t>
                </a:r>
                <a14:m>
                  <m:oMath xmlns:m="http://schemas.openxmlformats.org/officeDocument/2006/math">
                    <m:r>
                      <a:rPr lang="zh-CN" altLang="en-US" b="1" spc="-5">
                        <a:solidFill>
                          <a:srgbClr val="182F4E"/>
                        </a:solidFill>
                        <a:latin typeface="Cambria Math" charset="0"/>
                      </a:rPr>
                      <m:t>𝐙</m:t>
                    </m:r>
                  </m:oMath>
                </a14:m>
                <a:endParaRPr lang="zh-CN" altLang="en-US" b="1" dirty="0"/>
              </a:p>
              <a:p>
                <a:pPr marL="927100" indent="-457200">
                  <a:lnSpc>
                    <a:spcPct val="100000"/>
                  </a:lnSpc>
                  <a:spcBef>
                    <a:spcPts val="2065"/>
                  </a:spcBef>
                  <a:buFont typeface="Wingdings" charset="2"/>
                  <a:buChar char="l"/>
                  <a:tabLst>
                    <a:tab pos="926465" algn="l"/>
                  </a:tabLst>
                </a:pPr>
                <a:r>
                  <a:rPr lang="zh-CN" altLang="en-US" spc="-5" dirty="0">
                    <a:solidFill>
                      <a:srgbClr val="182F4E"/>
                    </a:solidFill>
                  </a:rPr>
                  <a:t>联合概率分布为</a:t>
                </a:r>
                <a14:m>
                  <m:oMath xmlns:m="http://schemas.openxmlformats.org/officeDocument/2006/math">
                    <m:r>
                      <a:rPr lang="zh-CN" altLang="en-US" i="1" spc="-5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 spc="-5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 spc="-5">
                            <a:latin typeface="Cambria Math" charset="0"/>
                          </a:rPr>
                          <m:t>𝑿</m:t>
                        </m:r>
                        <m:r>
                          <a:rPr lang="en-US" altLang="zh-CN" b="1" i="1" spc="-5"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 spc="-5">
                            <a:latin typeface="Cambria Math" charset="0"/>
                          </a:rPr>
                          <m:t>𝒁</m:t>
                        </m:r>
                        <m:r>
                          <a:rPr lang="en-US" altLang="zh-CN" i="1" spc="-5">
                            <a:latin typeface="Cambria Math" charset="0"/>
                          </a:rPr>
                          <m:t>|</m:t>
                        </m:r>
                        <m:r>
                          <a:rPr lang="zh-CN" altLang="en-US" b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927100" indent="-457200">
                  <a:lnSpc>
                    <a:spcPct val="100000"/>
                  </a:lnSpc>
                  <a:spcBef>
                    <a:spcPts val="2065"/>
                  </a:spcBef>
                  <a:buFont typeface="Wingdings" charset="2"/>
                  <a:buChar char="l"/>
                  <a:tabLst>
                    <a:tab pos="926465" algn="l"/>
                  </a:tabLst>
                </a:pPr>
                <a:endParaRPr lang="zh-CN" altLang="en-US" dirty="0"/>
              </a:p>
              <a:p>
                <a:pPr marL="462280" indent="-449580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>
                    <a:solidFill>
                      <a:srgbClr val="182F4E"/>
                    </a:solidFill>
                  </a:rPr>
                  <a:t>我们的目标是最大化如下的似然</a:t>
                </a:r>
                <a:r>
                  <a:rPr lang="zh-CN" altLang="en-US" spc="-5" dirty="0" smtClean="0">
                    <a:solidFill>
                      <a:srgbClr val="182F4E"/>
                    </a:solidFill>
                  </a:rPr>
                  <a:t>函数</a:t>
                </a:r>
                <a:r>
                  <a:rPr lang="zh-CN" altLang="en-US" spc="-5" dirty="0">
                    <a:solidFill>
                      <a:srgbClr val="182F4E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pc="-5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 spc="-5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 spc="-5">
                            <a:latin typeface="Cambria Math" charset="0"/>
                          </a:rPr>
                          <m:t>𝑿</m:t>
                        </m:r>
                        <m:r>
                          <a:rPr lang="en-US" altLang="zh-CN" i="1" spc="-5">
                            <a:latin typeface="Cambria Math" charset="0"/>
                          </a:rPr>
                          <m:t>|</m:t>
                        </m:r>
                        <m:r>
                          <a:rPr lang="zh-CN" altLang="en-US" b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altLang="zh-CN" b="1" i="1" spc="-5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1" i="1" spc="-5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zh-CN" b="1" i="1" spc="-5">
                            <a:latin typeface="Cambria Math" charset="0"/>
                          </a:rPr>
                          <m:t>𝒁</m:t>
                        </m:r>
                      </m:sub>
                      <m:sup/>
                      <m:e>
                        <m:r>
                          <a:rPr lang="zh-CN" altLang="en-US" i="1" spc="-5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i="1" spc="-5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zh-CN" altLang="en-US" b="1" i="1" spc="-5">
                                <a:latin typeface="Cambria Math" charset="0"/>
                              </a:rPr>
                              <m:t>𝑿</m:t>
                            </m:r>
                            <m:r>
                              <a:rPr lang="en-US" altLang="zh-CN" b="1" i="1" spc="-5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1" i="1" spc="-5">
                                <a:latin typeface="Cambria Math" charset="0"/>
                              </a:rPr>
                              <m:t>𝒁</m:t>
                            </m:r>
                            <m:r>
                              <a:rPr lang="en-US" altLang="zh-CN" i="1" spc="-5">
                                <a:latin typeface="Cambria Math" charset="0"/>
                              </a:rPr>
                              <m:t>|</m:t>
                            </m:r>
                            <m:r>
                              <a:rPr lang="zh-CN" altLang="en-US" b="1" spc="-5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</m:d>
                      </m:e>
                    </m:nary>
                  </m:oMath>
                </a14:m>
                <a:endParaRPr lang="zh-CN" altLang="en-US" dirty="0"/>
              </a:p>
              <a:p>
                <a:pPr marL="462280" indent="-449580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pc="-5" dirty="0" smtClean="0">
                    <a:solidFill>
                      <a:srgbClr val="182F4E"/>
                    </a:solidFill>
                  </a:rPr>
                  <a:t>直接</a:t>
                </a:r>
                <a:r>
                  <a:rPr lang="zh-CN" altLang="en-US" spc="-5" dirty="0">
                    <a:solidFill>
                      <a:srgbClr val="182F4E"/>
                    </a:solidFill>
                  </a:rPr>
                  <a:t>优</a:t>
                </a:r>
                <a:r>
                  <a:rPr lang="zh-CN" altLang="en-US" dirty="0">
                    <a:solidFill>
                      <a:srgbClr val="182F4E"/>
                    </a:solidFill>
                  </a:rPr>
                  <a:t>化</a:t>
                </a:r>
                <a14:m>
                  <m:oMath xmlns:m="http://schemas.openxmlformats.org/officeDocument/2006/math">
                    <m:r>
                      <a:rPr lang="zh-CN" altLang="en-US" i="1" spc="-5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 spc="-5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 spc="-5">
                            <a:latin typeface="Cambria Math" charset="0"/>
                          </a:rPr>
                          <m:t>𝑿</m:t>
                        </m:r>
                        <m:r>
                          <a:rPr lang="en-US" altLang="zh-CN" i="1" spc="-5">
                            <a:latin typeface="Cambria Math" charset="0"/>
                          </a:rPr>
                          <m:t>|</m:t>
                        </m:r>
                        <m:r>
                          <a:rPr lang="zh-CN" altLang="en-US" b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pc="-5" dirty="0">
                    <a:solidFill>
                      <a:srgbClr val="182F4E"/>
                    </a:solidFill>
                  </a:rPr>
                  <a:t>很困难</a:t>
                </a:r>
                <a:r>
                  <a:rPr lang="en-US" altLang="zh-CN" spc="-75" dirty="0">
                    <a:solidFill>
                      <a:srgbClr val="182F4E"/>
                    </a:solidFill>
                  </a:rPr>
                  <a:t>,</a:t>
                </a:r>
                <a:r>
                  <a:rPr lang="zh-CN" altLang="en-US" spc="-130" dirty="0">
                    <a:solidFill>
                      <a:srgbClr val="182F4E"/>
                    </a:solidFill>
                  </a:rPr>
                  <a:t> </a:t>
                </a:r>
                <a:r>
                  <a:rPr lang="zh-CN" altLang="en-US" spc="-5" dirty="0" smtClean="0">
                    <a:solidFill>
                      <a:srgbClr val="182F4E"/>
                    </a:solidFill>
                  </a:rPr>
                  <a:t>但优化</a:t>
                </a:r>
                <a:r>
                  <a:rPr lang="zh-CN" altLang="en-US" spc="-5" dirty="0">
                    <a:solidFill>
                      <a:srgbClr val="182F4E"/>
                    </a:solidFill>
                  </a:rPr>
                  <a:t>完整数据的似</a:t>
                </a:r>
                <a:r>
                  <a:rPr lang="zh-CN" altLang="en-US" spc="-5" dirty="0" smtClean="0">
                    <a:solidFill>
                      <a:srgbClr val="182F4E"/>
                    </a:solidFill>
                  </a:rPr>
                  <a:t>然函数</a:t>
                </a:r>
                <a14:m>
                  <m:oMath xmlns:m="http://schemas.openxmlformats.org/officeDocument/2006/math">
                    <m:r>
                      <a:rPr lang="zh-CN" altLang="en-US" i="1" spc="-5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 spc="-5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 spc="-5">
                            <a:latin typeface="Cambria Math" charset="0"/>
                          </a:rPr>
                          <m:t>𝑿</m:t>
                        </m:r>
                        <m:r>
                          <a:rPr lang="en-US" altLang="zh-CN" b="1" i="1" spc="-5"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 spc="-5">
                            <a:latin typeface="Cambria Math" charset="0"/>
                          </a:rPr>
                          <m:t>𝒁</m:t>
                        </m:r>
                        <m:r>
                          <a:rPr lang="en-US" altLang="zh-CN" i="1" spc="-5">
                            <a:latin typeface="Cambria Math" charset="0"/>
                          </a:rPr>
                          <m:t>|</m:t>
                        </m:r>
                        <m:r>
                          <a:rPr lang="zh-CN" altLang="en-US" b="1" spc="-5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pc="-5" dirty="0" smtClean="0">
                    <a:solidFill>
                      <a:srgbClr val="182F4E"/>
                    </a:solidFill>
                  </a:rPr>
                  <a:t>容易得多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90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通用</a:t>
            </a:r>
            <a:r>
              <a:rPr lang="en-US" altLang="zh-CN" spc="-170" dirty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en-US" altLang="zh-CN" spc="-220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6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35698" cy="523727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步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：用参数的当前值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charset="0"/>
                      </a:rPr>
                      <m:t>𝛉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，计算给定观测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隐含变量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charset="0"/>
                      </a:rPr>
                      <m:t>𝐳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的分布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𝑞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𝐳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b="1" i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步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最大化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𝑙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⁡(</m:t>
                    </m:r>
                    <m:r>
                      <a:rPr lang="en-US" altLang="zh-CN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zh-CN" b="1" i="0" dirty="0" err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的期望，其中期望在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步得到的分布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zh-CN" altLang="en-US" dirty="0" smtClean="0"/>
                  <a:t>下进行：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mr-IN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mr-I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</m:t>
                            </m:r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⁡(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𝐱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,</m:t>
                                </m:r>
                                <m:r>
                                  <a:rPr lang="en-US" altLang="zh-CN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𝐳</m:t>
                                </m:r>
                              </m:e>
                              <m:e>
                                <m:r>
                                  <a:rPr lang="en-US" altLang="zh-CN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𝛉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dirty="0">
                                <a:solidFill>
                                  <a:srgbClr val="09405E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35698" cy="5237271"/>
              </a:xfr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7890366" cy="408853"/>
          </a:xfrm>
        </p:spPr>
        <p:txBody>
          <a:bodyPr/>
          <a:lstStyle/>
          <a:p>
            <a:r>
              <a:rPr lang="en-US" altLang="zh-CN" dirty="0"/>
              <a:t>The EM Algorithm </a:t>
            </a:r>
            <a:r>
              <a:rPr lang="en-US" altLang="zh-CN"/>
              <a:t>in </a:t>
            </a:r>
            <a:r>
              <a:rPr lang="en-US" altLang="zh-CN" smtClean="0"/>
              <a:t>General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8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定义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证明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26148" y="1191781"/>
                <a:ext cx="7081874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800" b="1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𝐱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altLang="zh-CN" sz="2800" b="1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𝐳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800" b="0" i="0" dirty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148" y="1191781"/>
                <a:ext cx="7081874" cy="5564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40718" y="2033711"/>
                <a:ext cx="7122591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en-US" altLang="zh-CN" sz="2800" b="1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𝐱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altLang="zh-CN" sz="2800" b="1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800" b="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18" y="2033711"/>
                <a:ext cx="7122591" cy="5564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93737" y="2893130"/>
                <a:ext cx="8649932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a:rPr lang="en-US" altLang="zh-CN" sz="2800" b="1" i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chemeClr val="accent5">
                                              <a:lumMod val="25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0">
                                          <a:solidFill>
                                            <a:schemeClr val="accent5">
                                              <a:lumMod val="25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𝐳</m:t>
                                      </m:r>
                                    </m:e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chemeClr val="accent5">
                                              <a:lumMod val="25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chemeClr val="accent5">
                                              <a:lumMod val="25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1" i="0">
                                          <a:solidFill>
                                            <a:schemeClr val="accent5">
                                              <a:lumMod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800" b="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737" y="2893130"/>
                <a:ext cx="8649932" cy="5872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58781" y="3794995"/>
                <a:ext cx="6295826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altLang="zh-CN" sz="2800" b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)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80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ln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⁡(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  <m:e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81" y="3794995"/>
                <a:ext cx="6295826" cy="5564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19240" y="4685256"/>
                <a:ext cx="4085862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e>
                                  <m:r>
                                    <a:rPr lang="en-US" altLang="zh-CN" sz="2800" b="1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𝐾𝐿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𝑞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||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zh-CN" sz="2800" b="0" i="1" dirty="0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40" y="4685256"/>
                <a:ext cx="4085862" cy="5786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981086" y="5887375"/>
                <a:ext cx="8151847" cy="77899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𝐾𝐿</m:t>
                      </m:r>
                      <m:r>
                        <a:rPr lang="en-US" altLang="zh-CN" sz="240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40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lang="en-US" altLang="zh-CN" sz="2400" b="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400" b="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b="0" i="1" spc="2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pc="2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400" b="0" i="1" spc="2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bg-BG" altLang="zh-CN" sz="2400" b="0" i="1" spc="2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pc="2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  <m:e>
                                  <m:r>
                                    <a:rPr lang="en-US" altLang="zh-CN" sz="2400" b="1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pc="2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b="0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pc="25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0" i="1" spc="25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ln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⁡(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𝛉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86" y="5887375"/>
                <a:ext cx="8151847" cy="7789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0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63289" cy="5237271"/>
              </a:xfrm>
            </p:spPr>
            <p:txBody>
              <a:bodyPr/>
              <a:lstStyle/>
              <a:p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步求使得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𝐹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charset="0"/>
                      </a:rPr>
                      <m:t>,</m:t>
                    </m:r>
                    <m:r>
                      <a:rPr lang="en-US" altLang="zh-CN" b="1" i="0" dirty="0" smtClean="0">
                        <a:latin typeface="Cambria Math" charset="0"/>
                      </a:rPr>
                      <m:t>𝛉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最大的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当时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</m:d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KL</a:t>
                </a:r>
                <a:r>
                  <a:rPr lang="zh-CN" altLang="en-US" sz="2800" dirty="0" smtClean="0"/>
                  <a:t>散度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𝐾𝐿</m:t>
                    </m:r>
                    <m:r>
                      <a:rPr lang="en-US" altLang="zh-CN" sz="28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𝑞</m:t>
                    </m:r>
                    <m:r>
                      <a:rPr lang="en-US" altLang="zh-CN" sz="28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8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en-US" sz="2800" dirty="0" smtClean="0"/>
                  <a:t>最小</a:t>
                </a:r>
                <a:endParaRPr lang="en-US" altLang="zh-CN" sz="2800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步</a:t>
                </a:r>
                <a:r>
                  <a:rPr lang="zh-CN" altLang="en-US" dirty="0"/>
                  <a:t>求使得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𝐹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𝑞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dirty="0">
                        <a:latin typeface="Cambria Math" charset="0"/>
                      </a:rPr>
                      <m:t>𝛉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最大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</a:rPr>
                      <m:t>𝛉</m:t>
                    </m:r>
                  </m:oMath>
                </a14:m>
                <a:endParaRPr lang="en-US" altLang="zh-CN" b="1" dirty="0" smtClean="0"/>
              </a:p>
              <a:p>
                <a:pPr lvl="1"/>
                <a:r>
                  <a:rPr lang="en-US" altLang="zh-CN" sz="2800" dirty="0" smtClean="0">
                    <a:solidFill>
                      <a:schemeClr val="accent5">
                        <a:lumMod val="25000"/>
                      </a:schemeClr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mr-IN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</m:t>
                        </m:r>
                        <m:r>
                          <a:rPr lang="en-US" altLang="zh-CN" sz="28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</m:t>
                        </m:r>
                        <m:r>
                          <a:rPr lang="en-US" altLang="zh-CN" sz="28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800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 charset="0"/>
                      </a:rPr>
                      <m:t>𝛉</m:t>
                    </m:r>
                  </m:oMath>
                </a14:m>
                <a:r>
                  <a:rPr lang="zh-CN" altLang="en-US" sz="2800" dirty="0" smtClean="0"/>
                  <a:t>无关。</a:t>
                </a:r>
                <a:endParaRPr lang="en-US" altLang="zh-CN" sz="2800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𝐹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𝑞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dirty="0">
                        <a:latin typeface="Cambria Math" charset="0"/>
                      </a:rPr>
                      <m:t>𝛉</m:t>
                    </m:r>
                    <m:r>
                      <a:rPr lang="en-US" altLang="zh-CN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zh-CN" altLang="en-US" dirty="0" smtClean="0"/>
                  <a:t>最大时，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zh-CN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dirty="0" smtClean="0"/>
                  <a:t>也最大</a:t>
                </a:r>
                <a:endParaRPr lang="en-US" altLang="zh-CN" dirty="0" smtClean="0"/>
              </a:p>
              <a:p>
                <a:pPr lvl="1"/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否则存在某个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e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/>
                  <a:t> &gt;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zh-CN" sz="2800" b="1" i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charset="0"/>
                      </a:rPr>
                      <m:t>&gt;</m:t>
                    </m:r>
                    <m:r>
                      <a:rPr lang="en-US" altLang="zh-CN" sz="2800" i="1" dirty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𝑞</m:t>
                        </m:r>
                        <m:r>
                          <a:rPr lang="en-US" altLang="zh-CN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，其中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(</m:t>
                    </m:r>
                    <m:r>
                      <a:rPr lang="en-US" altLang="zh-CN" sz="2800" b="1" i="0" smtClean="0">
                        <a:latin typeface="Cambria Math" charset="0"/>
                      </a:rPr>
                      <m:t>𝐳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|</m:t>
                    </m:r>
                    <m:r>
                      <a:rPr lang="en-US" altLang="zh-CN" sz="2800" b="1" i="0" smtClean="0">
                        <a:latin typeface="Cambria Math" charset="0"/>
                      </a:rPr>
                      <m:t>𝐱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 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63289" cy="5237271"/>
              </a:xfrm>
              <a:blipFill rotWithShape="0">
                <a:blip r:embed="rId2"/>
                <a:stretch>
                  <a:fillRect l="-912" r="-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证明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11881" y="3056181"/>
                <a:ext cx="5969455" cy="490199"/>
              </a:xfrm>
              <a:prstGeom prst="rect">
                <a:avLst/>
              </a:prstGeom>
              <a:ln w="25400"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b="1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𝐱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𝐳</m:t>
                              </m:r>
                            </m:e>
                            <m:e>
                              <m:r>
                                <a:rPr lang="en-US" altLang="zh-CN" sz="2400" b="1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dirty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altLang="zh-CN" sz="2400" b="1" i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𝐳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m:t> )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881" y="3056181"/>
                <a:ext cx="5969455" cy="490199"/>
              </a:xfrm>
              <a:prstGeom prst="rect">
                <a:avLst/>
              </a:prstGeom>
              <a:blipFill rotWithShape="0">
                <a:blip r:embed="rId3"/>
                <a:stretch>
                  <a:fillRect t="-88235" b="-109412"/>
                </a:stretch>
              </a:blipFill>
              <a:ln w="25400"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65847" y="1147763"/>
                <a:ext cx="4526432" cy="461665"/>
              </a:xfrm>
              <a:prstGeom prst="rect">
                <a:avLst/>
              </a:prstGeom>
              <a:ln w="25400"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b="1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</m:t>
                      </m:r>
                      <m:r>
                        <a:rPr lang="en-US" altLang="zh-CN" sz="24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altLang="zh-CN" sz="24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⁡(</m:t>
                      </m:r>
                      <m:r>
                        <a:rPr lang="en-US" altLang="zh-CN" sz="24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𝐱</m:t>
                          </m:r>
                        </m:e>
                        <m:e>
                          <m:r>
                            <a:rPr lang="en-US" altLang="zh-CN" sz="2400" b="1" i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)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−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𝐾𝐿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𝑞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||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zh-CN" sz="2400" i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47" y="1147763"/>
                <a:ext cx="4526432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5000" b="-121250"/>
                </a:stretch>
              </a:blipFill>
              <a:ln w="25400"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2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7513" y="141732"/>
            <a:ext cx="7372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0066" y="1316764"/>
            <a:ext cx="2269265" cy="2196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9194" y="1340292"/>
            <a:ext cx="2201404" cy="2150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4626" y="1340403"/>
            <a:ext cx="2155173" cy="2137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0555" y="4108734"/>
            <a:ext cx="2112511" cy="2184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7596" y="4117057"/>
            <a:ext cx="2180520" cy="21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42454" y="4117113"/>
            <a:ext cx="2125003" cy="21427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9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562737" y="1296873"/>
                <a:ext cx="11627738" cy="1866729"/>
              </a:xfrm>
              <a:prstGeom prst="rect">
                <a:avLst/>
              </a:prstGeom>
            </p:spPr>
            <p:txBody>
              <a:bodyPr vert="horz" wrap="square" lIns="0" tIns="210820" rIns="0" bIns="0" rtlCol="0">
                <a:spAutoFit/>
              </a:bodyPr>
              <a:lstStyle/>
              <a:p>
                <a:pPr marL="462280" indent="-449580">
                  <a:spcBef>
                    <a:spcPts val="1660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高斯混合模型的</a:t>
                </a:r>
                <a:r>
                  <a:rPr lang="en-US" altLang="zh-CN" sz="2600" spc="-47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</a:t>
                </a:r>
                <a:r>
                  <a:rPr lang="zh-CN" altLang="en-US" sz="2600" spc="-47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是一个软划</a:t>
                </a:r>
                <a:r>
                  <a:rPr lang="zh-CN" altLang="en-US"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版本的</a:t>
                </a:r>
                <a:r>
                  <a:rPr lang="zh-CN" altLang="en-US" sz="2600" spc="3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600" spc="-1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K-means</a:t>
                </a:r>
                <a:r>
                  <a:rPr lang="en-US" altLang="zh-CN" sz="2600" spc="-17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.</a:t>
                </a:r>
                <a:r>
                  <a:rPr lang="zh-CN" altLang="en-US" sz="2600" spc="-17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pc="-17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600" b="0" i="1" spc="-17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600" b="0" i="1" spc="-17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600" b="0" i="1" spc="-17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600" b="0" i="1" spc="-17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sz="2600" i="1" spc="-17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CN" sz="2600" b="0" i="1" spc="-17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[0,1]</m:t>
                    </m:r>
                  </m:oMath>
                </a14:m>
                <a:endParaRPr lang="en-US" altLang="zh-CN" sz="2600" spc="-5" dirty="0" smtClean="0">
                  <a:solidFill>
                    <a:srgbClr val="09405E"/>
                  </a:solidFill>
                  <a:latin typeface="Noto Sans CJK JP Regular"/>
                  <a:cs typeface="Noto Sans CJK JP Regular"/>
                </a:endParaRPr>
              </a:p>
              <a:p>
                <a:pPr marL="462280" indent="-449580">
                  <a:lnSpc>
                    <a:spcPct val="100000"/>
                  </a:lnSpc>
                  <a:spcBef>
                    <a:spcPts val="1660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混合模型的</a:t>
                </a:r>
                <a:r>
                  <a:rPr lang="en-US" altLang="zh-CN" sz="2600" spc="5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步估计除了估计均</a:t>
                </a:r>
                <a:r>
                  <a:rPr lang="zh-CN" altLang="en-US"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外还估计协</a:t>
                </a:r>
                <a:r>
                  <a:rPr lang="zh-CN" altLang="en-US"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差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zh-CN" altLang="en-US"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265" marR="5080" indent="-457200">
                  <a:lnSpc>
                    <a:spcPct val="150600"/>
                  </a:lnSpc>
                  <a:spcBef>
                    <a:spcPts val="30"/>
                  </a:spcBef>
                  <a:buFont typeface="Wingdings" charset="2"/>
                  <a:buChar char="n"/>
                  <a:tabLst>
                    <a:tab pos="461645" algn="l"/>
                    <a:tab pos="3032125" algn="l"/>
                  </a:tabLst>
                </a:pP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𝜋</m:t>
                    </m:r>
                    <m:r>
                      <a:rPr lang="zh-CN" altLang="en-US" sz="2850" i="1" baseline="-1608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相等，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40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sz="24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zh-CN" altLang="en-US" sz="24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spc="-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pc="-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CN" sz="2400" b="0" i="0" spc="-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I</m:t>
                        </m:r>
                      </m:e>
                    </m:nary>
                    <m:r>
                      <a:rPr lang="zh-CN" altLang="en-US" sz="2400" b="0" i="0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</m:t>
                    </m:r>
                    <m:r>
                      <a:rPr lang="zh-CN" altLang="en-US" sz="2400" b="0" i="1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当</m:t>
                    </m:r>
                    <m:sSup>
                      <m:sSupPr>
                        <m:ctrlPr>
                          <a:rPr lang="en-US" altLang="zh-CN" sz="24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spc="-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p>
                        <m:r>
                          <a:rPr lang="en-US" altLang="zh-CN" sz="2400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lang="is-IS" altLang="zh-CN" sz="2400" i="1" spc="-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sz="2400" b="0" i="1" spc="-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zh-CN" altLang="en-US" sz="2400" b="0" i="1" spc="-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sz="2400" spc="-365" dirty="0">
                        <a:solidFill>
                          <a:srgbClr val="09405E"/>
                        </a:solidFill>
                        <a:latin typeface="DejaVu Sans"/>
                        <a:cs typeface="DejaVu Sans"/>
                      </a:rPr>
                      <m:t>𝑟</m:t>
                    </m:r>
                    <m:r>
                      <m:rPr>
                        <m:nor/>
                      </m:rPr>
                      <a:rPr lang="zh-CN" altLang="en-US" sz="2800" spc="-547" baseline="-16081" dirty="0">
                        <a:solidFill>
                          <a:srgbClr val="09405E"/>
                        </a:solidFill>
                        <a:latin typeface="DejaVu Sans"/>
                        <a:cs typeface="DejaVu Sans"/>
                      </a:rPr>
                      <m:t>𝑖</m:t>
                    </m:r>
                    <m:r>
                      <m:rPr>
                        <m:nor/>
                      </m:rPr>
                      <a:rPr lang="en-US" altLang="zh-CN" sz="2800" b="0" i="0" spc="-547" baseline="-16081" dirty="0" smtClean="0">
                        <a:solidFill>
                          <a:srgbClr val="09405E"/>
                        </a:solidFill>
                        <a:latin typeface="DejaVu Sans"/>
                        <a:cs typeface="DejaVu Sans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 spc="-547" baseline="-16081" dirty="0">
                        <a:solidFill>
                          <a:srgbClr val="09405E"/>
                        </a:solidFill>
                        <a:latin typeface="DejaVu Sans"/>
                        <a:cs typeface="DejaVu Sans"/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2800" spc="-547" baseline="-16081" dirty="0">
                        <a:solidFill>
                          <a:srgbClr val="09405E"/>
                        </a:solidFill>
                        <a:latin typeface="DejaVu Sans"/>
                        <a:cs typeface="DejaVu Sans"/>
                      </a:rPr>
                      <m:t>𝑘</m:t>
                    </m:r>
                  </m:oMath>
                </a14:m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2800" i="1" spc="-5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600" i="1" spc="-5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600" b="0" i="1" spc="-5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zh-CN" altLang="en-US" sz="2600" b="0" i="1" spc="-5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，</m:t>
                        </m:r>
                        <m:r>
                          <a:rPr lang="en-US" altLang="zh-CN" sz="2600" b="0" i="1" spc="-5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，则两个方法是一致的。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7" y="1296873"/>
                <a:ext cx="11627738" cy="1866729"/>
              </a:xfrm>
              <a:prstGeom prst="rect">
                <a:avLst/>
              </a:prstGeom>
              <a:blipFill rotWithShape="0">
                <a:blip r:embed="rId3"/>
                <a:stretch>
                  <a:fillRect l="-1782" b="-6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54294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</a:rPr>
              <a:t>高斯混合模</a:t>
            </a:r>
            <a:r>
              <a:rPr sz="2800" b="1" dirty="0">
                <a:solidFill>
                  <a:schemeClr val="bg1"/>
                </a:solidFill>
              </a:rPr>
              <a:t>型</a:t>
            </a:r>
            <a:r>
              <a:rPr sz="2800" b="1" spc="-160" dirty="0">
                <a:solidFill>
                  <a:schemeClr val="bg1"/>
                </a:solidFill>
              </a:rPr>
              <a:t>:</a:t>
            </a:r>
            <a:r>
              <a:rPr sz="2800" b="1" spc="-190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与</a:t>
            </a:r>
            <a:r>
              <a:rPr sz="2800" b="1" spc="-254" dirty="0" smtClean="0">
                <a:solidFill>
                  <a:schemeClr val="bg1"/>
                </a:solidFill>
              </a:rPr>
              <a:t>K-means</a:t>
            </a:r>
            <a:r>
              <a:rPr lang="zh-CN" altLang="en-US" sz="2800" b="1" spc="-254" dirty="0" smtClean="0">
                <a:solidFill>
                  <a:schemeClr val="bg1"/>
                </a:solidFill>
              </a:rPr>
              <a:t> </a:t>
            </a:r>
            <a:r>
              <a:rPr sz="2800" b="1" spc="-5" dirty="0" smtClean="0">
                <a:solidFill>
                  <a:schemeClr val="bg1"/>
                </a:solidFill>
              </a:rPr>
              <a:t>的联系</a:t>
            </a:r>
            <a:endParaRPr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图像压缩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向量量化</a:t>
            </a:r>
            <a:endParaRPr kumimoji="1"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聚类的应用场景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55" y="1690158"/>
            <a:ext cx="7150675" cy="47022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59890" y="5961519"/>
            <a:ext cx="18918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Bishop, PRML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646235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solidFill>
                  <a:schemeClr val="bg1"/>
                </a:solidFill>
              </a:rPr>
              <a:t>K-means</a:t>
            </a:r>
            <a:r>
              <a:rPr sz="2800" b="1" spc="-175" dirty="0">
                <a:solidFill>
                  <a:schemeClr val="bg1"/>
                </a:solidFill>
              </a:rPr>
              <a:t> </a:t>
            </a:r>
            <a:r>
              <a:rPr sz="2800" b="1" spc="-340" dirty="0">
                <a:solidFill>
                  <a:schemeClr val="bg1"/>
                </a:solidFill>
              </a:rPr>
              <a:t>vs</a:t>
            </a:r>
            <a:r>
              <a:rPr sz="2800" b="1" spc="-155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高斯混合模型</a:t>
            </a:r>
            <a:r>
              <a:rPr sz="2800" b="1" spc="-55" dirty="0">
                <a:solidFill>
                  <a:schemeClr val="bg1"/>
                </a:solidFill>
              </a:rPr>
              <a:t>(GMM)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3160" y="1121290"/>
            <a:ext cx="7075805" cy="4269759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spc="-19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endParaRPr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spcBef>
                <a:spcPts val="470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r>
              <a:rPr sz="2600" spc="-3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600" spc="-13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 smtClean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最小化平方距离的和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样本点硬划分到某个簇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假定样本属于每个簇的概率相等，且为球</a:t>
            </a:r>
            <a:r>
              <a:rPr sz="2600" spc="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</a:t>
            </a:r>
            <a:r>
              <a:rPr sz="2600" spc="-173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buClr>
                <a:srgbClr val="182F4E"/>
              </a:buClr>
              <a:buFont typeface="Wingdings"/>
              <a:buChar char="◼"/>
            </a:pPr>
            <a:endParaRPr sz="2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82F4E"/>
              </a:buClr>
              <a:buFont typeface="Wingdings"/>
              <a:buChar char="◼"/>
            </a:pPr>
            <a:endParaRPr sz="23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</a:pPr>
            <a:r>
              <a:rPr sz="2800" spc="-9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GMM</a:t>
            </a:r>
            <a:endParaRPr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spcBef>
                <a:spcPts val="475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最小化负对数似然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 smtClean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点到簇的从属关系为软分配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可以被用于非球形簇，且各个簇概率不同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5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3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Mixture Models and EM Algorithm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587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6378" y="1301190"/>
            <a:ext cx="6839839" cy="167703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1660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产生树形嵌套的聚类簇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2280" indent="-449580">
              <a:lnSpc>
                <a:spcPct val="100000"/>
              </a:lnSpc>
              <a:spcBef>
                <a:spcPts val="1565"/>
              </a:spcBef>
              <a:buFont typeface="Wingdings"/>
              <a:buChar char="◼"/>
              <a:tabLst>
                <a:tab pos="461645" algn="l"/>
                <a:tab pos="462280" algn="l"/>
              </a:tabLst>
            </a:pPr>
            <a:r>
              <a:rPr sz="2600" spc="-5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可以被可视化为树状图</a:t>
            </a:r>
            <a:r>
              <a:rPr sz="2600" spc="-17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(dendrogram</a:t>
            </a:r>
            <a:r>
              <a:rPr sz="2600" b="1" spc="-170" dirty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lvl="1" indent="-17145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64135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树形的示意图，记录了簇合并或分割的序列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3863" y="3429000"/>
            <a:ext cx="7363769" cy="2669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1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912" y="1305052"/>
            <a:ext cx="10795515" cy="295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不需要提前假定聚类的簇数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641985" algn="l"/>
              </a:tabLst>
            </a:pP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通过选择</a:t>
            </a:r>
            <a:r>
              <a:rPr sz="2400" dirty="0" smtClean="0">
                <a:solidFill>
                  <a:srgbClr val="182F4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树状图</a:t>
            </a: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的某一层可以获得任意簇数量的聚类结构</a:t>
            </a:r>
            <a:endParaRPr lang="en-US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2039"/>
              </a:spcBef>
              <a:buFont typeface="Arial"/>
              <a:buChar char="•"/>
              <a:tabLst>
                <a:tab pos="641985" algn="l"/>
              </a:tabLst>
            </a:pP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800" spc="30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聚类结果可能对应着有意义的</a:t>
            </a:r>
            <a:r>
              <a:rPr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r>
              <a:rPr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类体系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2045"/>
              </a:spcBef>
              <a:buFont typeface="Arial"/>
              <a:buChar char="•"/>
              <a:tabLst>
                <a:tab pos="641985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例如在生物科学中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(e.g.,</a:t>
            </a:r>
            <a:r>
              <a:rPr sz="24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门纲目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</a:t>
            </a:r>
            <a:r>
              <a:rPr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sz="240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人类种系</a:t>
            </a:r>
            <a:r>
              <a:rPr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sz="24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4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…)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层次聚类的优点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9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914" y="978357"/>
            <a:ext cx="11496082" cy="240347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自底向上</a:t>
            </a:r>
            <a:r>
              <a:rPr lang="zh-CN" altLang="en-US" sz="2600" spc="-8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凝聚式</a:t>
            </a:r>
            <a:r>
              <a:rPr lang="zh-CN" altLang="en-US" sz="2600" spc="-6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sz="2600" spc="-6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600" spc="-12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递归的合并相似度最高</a:t>
            </a:r>
            <a:r>
              <a:rPr sz="2600" spc="27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距离最近的两个簇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自顶向下</a:t>
            </a:r>
            <a:r>
              <a:rPr lang="zh-CN" altLang="en-US" sz="2600" spc="-8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分裂</a:t>
            </a: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式</a:t>
            </a:r>
            <a:r>
              <a:rPr lang="zh-CN" altLang="en-US" sz="2600" spc="-6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sz="2600" spc="-6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600" spc="-12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递归地分裂最不一致的簇（例如：具有</a:t>
            </a:r>
            <a:r>
              <a:rPr sz="2600" spc="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大直径的簇</a:t>
            </a:r>
            <a:r>
              <a:rPr sz="2600" spc="-165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marR="112395" indent="-457200">
              <a:lnSpc>
                <a:spcPct val="150000"/>
              </a:lnSpc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用户可以在层次化的聚类中选择一个分割</a:t>
            </a:r>
            <a:r>
              <a:rPr sz="2600" spc="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得到一个最</a:t>
            </a:r>
            <a:r>
              <a:rPr sz="2600" spc="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然的聚类结</a:t>
            </a:r>
            <a:r>
              <a:rPr sz="2600" spc="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果</a:t>
            </a:r>
            <a:r>
              <a:rPr sz="2600" spc="-1755" dirty="0" smtClean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sz="2600" spc="-5" dirty="0" smtClean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例如</a:t>
            </a:r>
            <a:r>
              <a:rPr lang="zh-CN" altLang="en-US" sz="2600" spc="-5" dirty="0" smtClean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sz="2600" spc="-5" dirty="0" smtClean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各个簇的簇间相似性高于一定阈值</a:t>
            </a:r>
            <a:r>
              <a:rPr sz="2600" spc="-5" dirty="0">
                <a:solidFill>
                  <a:srgbClr val="0941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0392" y="3521990"/>
            <a:ext cx="6189868" cy="3336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8164154" cy="1218282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相较于</a:t>
            </a:r>
            <a:r>
              <a:rPr lang="zh-CN" altLang="en-US"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分裂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式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凝聚式是更加流行的层次</a:t>
            </a:r>
            <a:r>
              <a:rPr lang="zh-CN" altLang="en-US"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聚类技术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基本算法非常直观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13" y="5354305"/>
            <a:ext cx="108127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50000"/>
              </a:lnSpc>
              <a:spcBef>
                <a:spcPts val="10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关键是如何计算簇之间的</a:t>
            </a:r>
            <a:r>
              <a:rPr lang="zh-CN" altLang="en-US"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相似度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sz="2600" spc="-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proximity</a:t>
            </a:r>
            <a:r>
              <a:rPr sz="2600" spc="-12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sz="26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254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zh-CN" altLang="en-US" sz="2600" spc="-254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不同的定义簇间距</a:t>
            </a:r>
            <a:r>
              <a:rPr lang="zh-CN" altLang="en-US"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离的方法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将得到不同的聚类算法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凝聚式聚类算法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3869" y="2316272"/>
            <a:ext cx="5609526" cy="279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7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2" y="1296669"/>
            <a:ext cx="8587487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charset="2"/>
              <a:buChar char="n"/>
            </a:pPr>
            <a:r>
              <a:rPr lang="zh-CN" altLang="en-US" sz="2600" b="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开始时每个点是一个簇，计算一个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相似度矩阵</a:t>
            </a:r>
            <a:endParaRPr sz="26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17548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起始状态</a:t>
            </a:r>
            <a:endParaRPr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810246" y="1961704"/>
            <a:ext cx="8699500" cy="4228465"/>
          </a:xfrm>
          <a:custGeom>
            <a:avLst/>
            <a:gdLst/>
            <a:ahLst/>
            <a:cxnLst/>
            <a:rect l="l" t="t" r="r" b="b"/>
            <a:pathLst>
              <a:path w="8699500" h="4228465">
                <a:moveTo>
                  <a:pt x="0" y="4228338"/>
                </a:moveTo>
                <a:lnTo>
                  <a:pt x="8698992" y="4228338"/>
                </a:lnTo>
                <a:lnTo>
                  <a:pt x="8698992" y="0"/>
                </a:lnTo>
                <a:lnTo>
                  <a:pt x="0" y="0"/>
                </a:lnTo>
                <a:lnTo>
                  <a:pt x="0" y="4228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7223759" y="2026946"/>
            <a:ext cx="2285987" cy="2048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1828515" y="2054139"/>
            <a:ext cx="2984200" cy="2276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6483858" y="5161021"/>
            <a:ext cx="3150188" cy="409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15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3" y="1296669"/>
            <a:ext cx="7182020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600" b="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600" b="0" spc="-3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经过一些合并步骤后，我们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可以获得一些簇</a:t>
            </a:r>
            <a:endParaRPr lang="zh-CN" altLang="en-US" sz="26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21104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中间过程</a:t>
            </a:r>
            <a:endParaRPr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514589" y="1961717"/>
            <a:ext cx="6787296" cy="4180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1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410" y="872066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2" y="1296669"/>
            <a:ext cx="9774789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600" b="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600" b="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我们合并最近的两个簇</a:t>
            </a:r>
            <a:r>
              <a:rPr lang="zh-CN" altLang="en-US" sz="2600" b="0" spc="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600" b="0" spc="-2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(C2</a:t>
            </a:r>
            <a:r>
              <a:rPr lang="zh-CN" altLang="en-US" sz="2600" b="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600" b="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600" b="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600" b="0" spc="-2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C5)</a:t>
            </a:r>
            <a:r>
              <a:rPr lang="zh-CN" altLang="en-US" sz="2600" b="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600" b="0" spc="-14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600" b="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并更新相似度矩阵</a:t>
            </a:r>
            <a:endParaRPr lang="zh-CN" altLang="en-US" sz="26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2" y="141732"/>
            <a:ext cx="21104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中间过程</a:t>
            </a:r>
            <a:endParaRPr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object 4"/>
          <p:cNvSpPr/>
          <p:nvPr/>
        </p:nvSpPr>
        <p:spPr>
          <a:xfrm>
            <a:off x="1357547" y="1995583"/>
            <a:ext cx="6680667" cy="412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4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8913" y="1296669"/>
            <a:ext cx="7402154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b="0" spc="-3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b="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问题在于</a:t>
            </a:r>
            <a:r>
              <a:rPr sz="2600" b="0" spc="-2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b="0" spc="2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sz="2600" b="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我们如何更新相似度</a:t>
            </a:r>
            <a:r>
              <a:rPr lang="zh-CN" altLang="en-US" sz="2600" b="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矩阵？</a:t>
            </a:r>
            <a:r>
              <a:rPr sz="2600" b="0" spc="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7513" y="141732"/>
            <a:ext cx="1093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合并后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0264" y="1952673"/>
            <a:ext cx="6800803" cy="4442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6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用户画像：基于顾客消费历史对顾客聚类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 商品分析：基于购买的用户对商品的聚类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 文本分析：基于相似的词对文档聚类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计算生物学：基于编辑距离对</a:t>
            </a:r>
            <a:r>
              <a:rPr kumimoji="1" lang="en-US" altLang="zh-CN" dirty="0" smtClean="0"/>
              <a:t>DNA</a:t>
            </a:r>
            <a:r>
              <a:rPr kumimoji="1" lang="zh-CN" altLang="en-US" dirty="0" smtClean="0"/>
              <a:t>序列聚类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其他应用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8" y="3877661"/>
            <a:ext cx="9888050" cy="25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8913" y="1097990"/>
            <a:ext cx="6951955" cy="3506088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最小距离</a:t>
            </a:r>
            <a:r>
              <a:rPr sz="26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6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Average)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</a:t>
            </a:r>
            <a:r>
              <a:rPr sz="2600" spc="-13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 </a:t>
            </a:r>
            <a:r>
              <a:rPr sz="26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 离 (Distance Between  Centroids)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其他由某种目标函数推导出来的方</a:t>
            </a:r>
            <a:r>
              <a:rPr sz="2600" spc="-6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3176" y="1357917"/>
            <a:ext cx="3466585" cy="1474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60868" y="3155695"/>
            <a:ext cx="2391200" cy="2687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05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3676" y="1381530"/>
            <a:ext cx="3412077" cy="1491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5240" y="3428977"/>
            <a:ext cx="2493343" cy="2180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8913" y="1097990"/>
            <a:ext cx="7137915" cy="4760278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最小距离</a:t>
            </a:r>
            <a:r>
              <a:rPr sz="2600" spc="-8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r>
              <a:rPr sz="2600" spc="-14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15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(Single</a:t>
            </a:r>
            <a:r>
              <a:rPr sz="2600" spc="-13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link)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6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Average)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</a:t>
            </a:r>
            <a:r>
              <a:rPr lang="zh-CN" altLang="en-US" sz="26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 距 离 </a:t>
            </a:r>
            <a:r>
              <a:rPr lang="en-US" altLang="zh-CN" sz="26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(Distance Between  Centroids)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其他由某种目标函数推导出来的方</a:t>
            </a:r>
            <a:r>
              <a:rPr sz="2600" spc="-6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01015" marR="1974214">
              <a:lnSpc>
                <a:spcPct val="150000"/>
              </a:lnSpc>
              <a:spcBef>
                <a:spcPts val="5"/>
              </a:spcBef>
            </a:pPr>
            <a:r>
              <a:rPr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优势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000" spc="-5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可形成非球形、非凸的簇 </a:t>
            </a:r>
            <a:endParaRPr lang="en-US" sz="2000" spc="-5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01015" marR="1974214">
              <a:lnSpc>
                <a:spcPct val="150000"/>
              </a:lnSpc>
              <a:spcBef>
                <a:spcPts val="5"/>
              </a:spcBef>
            </a:pPr>
            <a:r>
              <a:rPr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链式效应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5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418844"/>
            <a:ext cx="3348427" cy="1537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5240" y="3483878"/>
            <a:ext cx="2497661" cy="2226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2636" y="1097990"/>
            <a:ext cx="7654433" cy="475258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6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最小距离</a:t>
            </a:r>
            <a:r>
              <a:rPr sz="26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8595">
              <a:lnSpc>
                <a:spcPct val="100000"/>
              </a:lnSpc>
              <a:spcBef>
                <a:spcPts val="1565"/>
              </a:spcBef>
            </a:pPr>
            <a:r>
              <a:rPr sz="2600" spc="271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600" spc="-15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  <a:r>
              <a:rPr sz="2600" spc="-13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9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(complete</a:t>
            </a:r>
            <a:r>
              <a:rPr sz="2600" spc="-12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link)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</a:t>
            </a:r>
            <a:r>
              <a:rPr sz="26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(Group</a:t>
            </a:r>
            <a:r>
              <a:rPr sz="2600" spc="-12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Average)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中心点距离(Distance Between  Centroids)</a:t>
            </a:r>
          </a:p>
          <a:p>
            <a:pPr marL="188595">
              <a:lnSpc>
                <a:spcPct val="100000"/>
              </a:lnSpc>
              <a:spcBef>
                <a:spcPts val="156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其他由某种目标函数推导出来的方</a:t>
            </a:r>
            <a:r>
              <a:rPr sz="2600" spc="-6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7880" indent="-171450">
              <a:lnSpc>
                <a:spcPct val="100000"/>
              </a:lnSpc>
              <a:spcBef>
                <a:spcPts val="755"/>
              </a:spcBef>
              <a:buChar char="•"/>
              <a:tabLst>
                <a:tab pos="817880" algn="l"/>
              </a:tabLst>
            </a:pP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sz="2400" spc="-12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优势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对噪声更加鲁棒</a:t>
            </a:r>
            <a:r>
              <a:rPr sz="2000" spc="114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(不成链)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趋向于拆开大的簇,偏好球形(globular/round)簇</a:t>
            </a:r>
            <a:endParaRPr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6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7223" y="1147315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6092" y="1362819"/>
            <a:ext cx="3208816" cy="139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5839" y="3765738"/>
            <a:ext cx="2315397" cy="2150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913" y="1547885"/>
            <a:ext cx="8352197" cy="501419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8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</a:t>
            </a:r>
            <a:r>
              <a:rPr sz="2800" spc="-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</a:t>
            </a:r>
            <a:r>
              <a:rPr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27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sz="28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 </a:t>
            </a:r>
            <a:r>
              <a:rPr sz="28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(Group  Average)(average-linkage)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中心点距离 </a:t>
            </a: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(Distance Between  Centroids)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其他由某种目标函数推导出来的方法</a:t>
            </a:r>
            <a:endParaRPr sz="28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760"/>
              </a:spcBef>
              <a:buChar char="•"/>
              <a:tabLst>
                <a:tab pos="641985" algn="l"/>
              </a:tabLst>
            </a:pP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 </a:t>
            </a:r>
            <a:r>
              <a:rPr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</a:p>
          <a:p>
            <a:pPr>
              <a:lnSpc>
                <a:spcPct val="100000"/>
              </a:lnSpc>
            </a:pP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93395">
              <a:lnSpc>
                <a:spcPct val="100000"/>
              </a:lnSpc>
            </a:pPr>
            <a:r>
              <a:rPr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</a:t>
            </a:r>
            <a:r>
              <a:rPr sz="28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sz="2800" spc="114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sz="2800" spc="-1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的折中方案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7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4754" y="1147572"/>
            <a:ext cx="4186554" cy="5236845"/>
          </a:xfrm>
          <a:custGeom>
            <a:avLst/>
            <a:gdLst/>
            <a:ahLst/>
            <a:cxnLst/>
            <a:rect l="l" t="t" r="r" b="b"/>
            <a:pathLst>
              <a:path w="4186554" h="5236845">
                <a:moveTo>
                  <a:pt x="0" y="5236464"/>
                </a:moveTo>
                <a:lnTo>
                  <a:pt x="4186428" y="5236464"/>
                </a:lnTo>
                <a:lnTo>
                  <a:pt x="4186428" y="0"/>
                </a:lnTo>
                <a:lnTo>
                  <a:pt x="0" y="0"/>
                </a:lnTo>
                <a:lnTo>
                  <a:pt x="0" y="5236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56576" y="3284969"/>
            <a:ext cx="2391200" cy="2687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11568" y="1352605"/>
            <a:ext cx="3339918" cy="152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913" y="1352605"/>
            <a:ext cx="6610923" cy="446019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最小距离</a:t>
            </a:r>
            <a:r>
              <a:rPr sz="24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4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spcBef>
                <a:spcPts val="1560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</a:t>
            </a:r>
            <a:r>
              <a:rPr sz="24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Group Average)</a:t>
            </a:r>
          </a:p>
          <a:p>
            <a:pPr marL="12700">
              <a:spcBef>
                <a:spcPts val="1560"/>
              </a:spcBef>
            </a:pP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sz="24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中心点距离 </a:t>
            </a:r>
            <a:r>
              <a:rPr sz="24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(Distance Between  Centroids)</a:t>
            </a:r>
          </a:p>
          <a:p>
            <a:pPr marL="12700">
              <a:spcBef>
                <a:spcPts val="1560"/>
              </a:spcBef>
            </a:pP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其他由某种目标函数推导出来的方法</a:t>
            </a:r>
            <a:endParaRPr sz="24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 indent="-171450">
              <a:spcBef>
                <a:spcPts val="755"/>
              </a:spcBef>
              <a:buFont typeface="Arial" panose="020B0604020202020204" pitchFamily="34" charset="0"/>
              <a:buChar char="•"/>
              <a:tabLst>
                <a:tab pos="641985" algn="l"/>
              </a:tabLst>
            </a:pP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</a:p>
          <a:p>
            <a:pPr marL="12700">
              <a:spcBef>
                <a:spcPts val="45"/>
              </a:spcBef>
            </a:pPr>
            <a:endParaRPr sz="24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 marR="321310"/>
            <a:r>
              <a:rPr sz="2400" spc="-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问题: 反向效应 (后边合并的簇间距离可能 比之前合并的簇间距离更近)</a:t>
            </a:r>
          </a:p>
        </p:txBody>
      </p:sp>
    </p:spTree>
    <p:extLst>
      <p:ext uri="{BB962C8B-B14F-4D97-AF65-F5344CB8AC3E}">
        <p14:creationId xmlns:p14="http://schemas.microsoft.com/office/powerpoint/2010/main" val="7756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246" y="1402790"/>
            <a:ext cx="7988126" cy="335220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最小距离</a:t>
            </a:r>
            <a:r>
              <a:rPr sz="24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(MIN)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最大距离</a:t>
            </a:r>
            <a:r>
              <a:rPr sz="24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(MAX)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spcBef>
                <a:spcPts val="1565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平均距离(Group Average)</a:t>
            </a:r>
          </a:p>
          <a:p>
            <a:pPr marL="12700" marR="1124585" indent="-286385">
              <a:spcBef>
                <a:spcPts val="1565"/>
              </a:spcBef>
            </a:pP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 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中心点距离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(Distance  Between Centroids)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3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其他由某种目标函数推导出来的</a:t>
            </a:r>
            <a:r>
              <a:rPr sz="2400" spc="-7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 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41350" indent="-171450">
              <a:lnSpc>
                <a:spcPct val="100000"/>
              </a:lnSpc>
              <a:spcBef>
                <a:spcPts val="760"/>
              </a:spcBef>
              <a:buChar char="•"/>
              <a:tabLst>
                <a:tab pos="641985" algn="l"/>
              </a:tabLst>
            </a:pPr>
            <a:r>
              <a:rPr sz="2400" spc="-14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Ward</a:t>
            </a:r>
            <a:r>
              <a:rPr lang="en-US" altLang="zh-CN" sz="2400" spc="-14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'</a:t>
            </a:r>
            <a:r>
              <a:rPr lang="zh-CN" altLang="en-US" sz="2400" spc="-14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14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sz="2400" spc="-12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方法使用平方误差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" charset="-122"/>
                <a:ea typeface="Microsoft YaHei" charset="-122"/>
                <a:cs typeface="Microsoft YaHei" charset="-122"/>
              </a:rPr>
              <a:t>如何定义簇间相似性</a:t>
            </a:r>
            <a:endParaRPr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75981" y="4479797"/>
            <a:ext cx="2583179" cy="2373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4860" y="1147026"/>
            <a:ext cx="4817140" cy="29286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760"/>
              </a:lnSpc>
              <a:spcBef>
                <a:spcPts val="290"/>
              </a:spcBef>
            </a:pPr>
            <a:r>
              <a:rPr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两个簇的相似性基于两个簇融合后平方误差的增加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79095" indent="-366395">
              <a:lnSpc>
                <a:spcPct val="100000"/>
              </a:lnSpc>
              <a:spcBef>
                <a:spcPts val="1315"/>
              </a:spcBef>
              <a:buSzPct val="166666"/>
              <a:buFont typeface="Arial"/>
              <a:buChar char="•"/>
              <a:tabLst>
                <a:tab pos="37973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更少受噪声和离群点影响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79095" indent="-366395">
              <a:lnSpc>
                <a:spcPct val="100000"/>
              </a:lnSpc>
              <a:spcBef>
                <a:spcPts val="1920"/>
              </a:spcBef>
              <a:buSzPct val="166666"/>
              <a:buFont typeface="Arial"/>
              <a:buChar char="•"/>
              <a:tabLst>
                <a:tab pos="379730" algn="l"/>
              </a:tabLst>
            </a:pP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倾向于球形簇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79095" indent="-366395">
              <a:lnSpc>
                <a:spcPct val="100000"/>
              </a:lnSpc>
              <a:spcBef>
                <a:spcPts val="1920"/>
              </a:spcBef>
              <a:buSzPct val="166666"/>
              <a:buChar char="•"/>
              <a:tabLst>
                <a:tab pos="379730" algn="l"/>
              </a:tabLst>
            </a:pP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的层次化版本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39445" lvl="1" indent="-27114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39445" algn="l"/>
                <a:tab pos="64008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可以用于初始</a:t>
            </a:r>
            <a:r>
              <a:rPr sz="24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化</a:t>
            </a:r>
            <a:r>
              <a:rPr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8913" y="1097990"/>
            <a:ext cx="7232820" cy="367536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5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贪心</a:t>
            </a:r>
            <a:r>
              <a:rPr sz="2600" b="1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旦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簇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被合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并或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者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拆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过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程不</a:t>
            </a:r>
            <a:r>
              <a:rPr sz="2600" spc="-70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逆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有优化一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全局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</a:t>
            </a:r>
            <a:r>
              <a:rPr sz="2600" spc="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3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不同方法存在一个或多个以下问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题</a:t>
            </a:r>
            <a:r>
              <a:rPr sz="26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36905" indent="-167005">
              <a:lnSpc>
                <a:spcPct val="100000"/>
              </a:lnSpc>
              <a:spcBef>
                <a:spcPts val="1985"/>
              </a:spcBef>
              <a:buFont typeface="Arial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对噪声和离群点敏感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36905" indent="-167005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比较难处理不同尺寸的簇和凸的簇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36905" indent="-167005">
              <a:lnSpc>
                <a:spcPct val="100000"/>
              </a:lnSpc>
              <a:spcBef>
                <a:spcPts val="1940"/>
              </a:spcBef>
              <a:buFont typeface="Arial"/>
              <a:buChar char="•"/>
              <a:tabLst>
                <a:tab pos="637540" algn="l"/>
              </a:tabLst>
            </a:pP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成链</a:t>
            </a:r>
            <a:r>
              <a:rPr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误把大簇分裂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层次聚类的限制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距离度量函数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聚类性能评价指标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3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均值聚类（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K-means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算法（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Gaussian Mixture Models and EM Algorithm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层次聚类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基于密度的聚类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505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708913" y="1097990"/>
                <a:ext cx="11481562" cy="1188339"/>
              </a:xfrm>
              <a:prstGeom prst="rect">
                <a:avLst/>
              </a:prstGeom>
            </p:spPr>
            <p:txBody>
              <a:bodyPr vert="horz" wrap="square" lIns="0" tIns="21082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660"/>
                  </a:spcBef>
                </a:pPr>
                <a:r>
                  <a:rPr lang="en-US" sz="2400" spc="27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en-US" sz="2400" spc="-5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DBSCAN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(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density-based </a:t>
                </a:r>
                <a:r>
                  <a:rPr 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spatial clustering of application with </a:t>
                </a:r>
                <a:r>
                  <a:rPr 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Noise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sz="24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565"/>
                  </a:spcBef>
                </a:pPr>
                <a:r>
                  <a:rPr lang="en-US" sz="2400" spc="27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en-US" sz="2400" spc="-3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密度</a:t>
                </a:r>
                <a:r>
                  <a:rPr lang="en-US" sz="2400" b="1" spc="-1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(Density)</a:t>
                </a:r>
                <a:r>
                  <a:rPr lang="en-US" sz="2400" b="1" spc="-114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sz="2400" spc="-22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lang="en-US" sz="2400" spc="-13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给定半径</a:t>
                </a:r>
                <a:r>
                  <a:rPr lang="en-US" sz="24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sz="2400" spc="-1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spc="-15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𝜀</m:t>
                    </m:r>
                  </m:oMath>
                </a14:m>
                <a:r>
                  <a:rPr lang="en-US" sz="2400" spc="-1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内点的个数</a:t>
                </a:r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3" y="1097990"/>
                <a:ext cx="11481562" cy="1188339"/>
              </a:xfrm>
              <a:prstGeom prst="rect">
                <a:avLst/>
              </a:prstGeom>
              <a:blipFill rotWithShape="0">
                <a:blip r:embed="rId3"/>
                <a:stretch>
                  <a:fillRect l="-1486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0207"/>
            <a:ext cx="197502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kern="1200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</a:p>
        </p:txBody>
      </p:sp>
      <p:sp>
        <p:nvSpPr>
          <p:cNvPr id="7" name="object 7"/>
          <p:cNvSpPr/>
          <p:nvPr/>
        </p:nvSpPr>
        <p:spPr>
          <a:xfrm>
            <a:off x="3995928" y="2947492"/>
            <a:ext cx="3094401" cy="2668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0339" y="6075934"/>
            <a:ext cx="11730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 smtClean="0">
                <a:solidFill>
                  <a:srgbClr val="09405E"/>
                </a:solidFill>
                <a:latin typeface="Times New Roman"/>
                <a:cs typeface="Times New Roman"/>
              </a:rPr>
              <a:t>Ester </a:t>
            </a:r>
            <a:r>
              <a:rPr sz="2000" spc="-5" dirty="0">
                <a:solidFill>
                  <a:srgbClr val="09405E"/>
                </a:solidFill>
                <a:latin typeface="Times New Roman"/>
                <a:cs typeface="Times New Roman"/>
              </a:rPr>
              <a:t>et al. A density-based algorithm for discovering clusters in </a:t>
            </a:r>
            <a:r>
              <a:rPr sz="2000" spc="-10" dirty="0">
                <a:solidFill>
                  <a:srgbClr val="09405E"/>
                </a:solidFill>
                <a:latin typeface="Times New Roman"/>
                <a:cs typeface="Times New Roman"/>
              </a:rPr>
              <a:t>large </a:t>
            </a:r>
            <a:r>
              <a:rPr sz="2000" spc="-5" dirty="0">
                <a:solidFill>
                  <a:srgbClr val="09405E"/>
                </a:solidFill>
                <a:latin typeface="Times New Roman"/>
                <a:cs typeface="Times New Roman"/>
              </a:rPr>
              <a:t>spatial databases with noise. </a:t>
            </a:r>
            <a:r>
              <a:rPr sz="2000" dirty="0">
                <a:solidFill>
                  <a:srgbClr val="09405E"/>
                </a:solidFill>
                <a:latin typeface="Times New Roman"/>
                <a:cs typeface="Times New Roman"/>
              </a:rPr>
              <a:t>Proceedings</a:t>
            </a:r>
            <a:r>
              <a:rPr sz="2000" spc="-130" dirty="0">
                <a:solidFill>
                  <a:srgbClr val="09405E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9405E"/>
                </a:solidFill>
                <a:latin typeface="Times New Roman"/>
                <a:cs typeface="Times New Roman"/>
              </a:rPr>
              <a:t>of  the Second International Conference on Knowledge Discovery and Data Mining (KDD).</a:t>
            </a:r>
            <a:r>
              <a:rPr sz="2000" spc="25" dirty="0">
                <a:solidFill>
                  <a:srgbClr val="09405E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9405E"/>
                </a:solidFill>
                <a:latin typeface="Times New Roman"/>
                <a:cs typeface="Times New Roman"/>
              </a:rPr>
              <a:t>1996.</a:t>
            </a:r>
            <a:endParaRPr sz="2000" dirty="0">
              <a:solidFill>
                <a:srgbClr val="09405E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1290" y="3833367"/>
            <a:ext cx="2233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Density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120" dirty="0">
                <a:latin typeface="Arial"/>
                <a:cs typeface="Arial"/>
              </a:rPr>
              <a:t>7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81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71272" y="1166368"/>
                <a:ext cx="12075755" cy="134075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62280" indent="-449580">
                  <a:lnSpc>
                    <a:spcPct val="100000"/>
                  </a:lnSpc>
                  <a:spcBef>
                    <a:spcPts val="95"/>
                  </a:spcBef>
                  <a:buFont typeface="Wingdings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核心点</a:t>
                </a:r>
                <a:r>
                  <a:rPr lang="zh-CN" altLang="en-US" sz="26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sz="2600" spc="-204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Core</a:t>
                </a:r>
                <a:r>
                  <a:rPr sz="2600" spc="-1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point</a:t>
                </a:r>
                <a:r>
                  <a:rPr lang="zh-CN" altLang="en-US" sz="2600" spc="-11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zh-CN" altLang="en-US" sz="2600" spc="-1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指定半径</a:t>
                </a:r>
                <a14:m>
                  <m:oMath xmlns:m="http://schemas.openxmlformats.org/officeDocument/2006/math">
                    <m:r>
                      <a:rPr lang="zh-CN" altLang="en-US" sz="2600" i="1" spc="-29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𝜀</m:t>
                    </m:r>
                    <m:r>
                      <a:rPr lang="zh-CN" altLang="en-US" sz="2600" i="1" spc="-29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内多于指定数量</a:t>
                </a:r>
                <a14:m>
                  <m:oMath xmlns:m="http://schemas.openxmlformats.org/officeDocument/2006/math">
                    <m:r>
                      <a:rPr lang="zh-CN" altLang="en-US" sz="2600" i="1" spc="-9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𝑀𝑖𝑛𝑃𝑡𝑠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个点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2280" marR="5080" indent="-449580">
                  <a:lnSpc>
                    <a:spcPct val="100000"/>
                  </a:lnSpc>
                  <a:buFont typeface="Wingdings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边界点</a:t>
                </a:r>
                <a:r>
                  <a:rPr lang="zh-CN" altLang="en-US" sz="26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sz="2600" spc="-175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Border</a:t>
                </a:r>
                <a:r>
                  <a:rPr sz="2600" spc="-1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point</a:t>
                </a:r>
                <a:r>
                  <a:rPr lang="zh-CN" altLang="en-US" sz="2600" spc="-11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半</a:t>
                </a:r>
                <a:r>
                  <a:rPr sz="26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径</a:t>
                </a:r>
                <a14:m>
                  <m:oMath xmlns:m="http://schemas.openxmlformats.org/officeDocument/2006/math">
                    <m:r>
                      <a:rPr lang="zh-CN" altLang="en-US" sz="2600" i="1" spc="-29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𝜀</m:t>
                    </m:r>
                  </m:oMath>
                </a14:m>
                <a:r>
                  <a:rPr sz="26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内有少于</a:t>
                </a:r>
                <a14:m>
                  <m:oMath xmlns:m="http://schemas.openxmlformats.org/officeDocument/2006/math">
                    <m:r>
                      <a:rPr lang="zh-CN" altLang="en-US" sz="2600" i="1" spc="-9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𝑀𝑖𝑛𝑃𝑡𝑠</m:t>
                    </m:r>
                    <m:r>
                      <a:rPr lang="zh-CN" altLang="en-US" sz="2600" i="1" spc="-12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个点，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但在某个核心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点的邻域内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2280" indent="-449580">
                  <a:lnSpc>
                    <a:spcPct val="100000"/>
                  </a:lnSpc>
                  <a:spcBef>
                    <a:spcPts val="1030"/>
                  </a:spcBef>
                  <a:buFont typeface="Wingdings"/>
                  <a:buChar char="◼"/>
                  <a:tabLst>
                    <a:tab pos="462280" algn="l"/>
                    <a:tab pos="462915" algn="l"/>
                  </a:tabLst>
                </a:pPr>
                <a:r>
                  <a:rPr sz="2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噪声</a:t>
                </a:r>
                <a:r>
                  <a:rPr sz="2600" spc="-5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:r>
                  <a:rPr sz="2600" spc="3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600" spc="-13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sz="2600" spc="-13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Outliers</a:t>
                </a:r>
                <a:r>
                  <a:rPr lang="zh-CN" altLang="en-US" sz="2600" spc="-13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zh-CN" altLang="en-US" sz="2600" spc="-1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核心点和边界点之外的点</a:t>
                </a:r>
                <a:r>
                  <a:rPr sz="26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.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2" y="1166368"/>
                <a:ext cx="12075755" cy="1340752"/>
              </a:xfrm>
              <a:prstGeom prst="rect">
                <a:avLst/>
              </a:prstGeom>
              <a:blipFill rotWithShape="0">
                <a:blip r:embed="rId3"/>
                <a:stretch>
                  <a:fillRect l="-1717" t="-6364" r="-758" b="-1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6219" y="2830462"/>
            <a:ext cx="5906813" cy="3054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4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1297999"/>
            <a:ext cx="10752465" cy="523727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kumimoji="1" lang="zh-CN" altLang="en-US" dirty="0" smtClean="0"/>
              <a:t>  如何定义样本点之间的“</a:t>
            </a:r>
            <a:r>
              <a:rPr kumimoji="1" lang="zh-CN" altLang="en-US" dirty="0" smtClean="0">
                <a:solidFill>
                  <a:srgbClr val="C00000"/>
                </a:solidFill>
              </a:rPr>
              <a:t>远近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800100" lvl="1" indent="-342900">
              <a:spcBef>
                <a:spcPts val="1200"/>
              </a:spcBef>
              <a:buFont typeface="Wingdings" charset="2"/>
              <a:buChar char="l"/>
            </a:pPr>
            <a:r>
              <a:rPr kumimoji="1" lang="zh-CN" altLang="en-US" dirty="0" smtClean="0"/>
              <a:t>  使用相似性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距离函数</a:t>
            </a:r>
            <a:endParaRPr kumimoji="1" lang="en-US" altLang="zh-CN" dirty="0" smtClean="0"/>
          </a:p>
          <a:p>
            <a:pPr>
              <a:spcBef>
                <a:spcPts val="1200"/>
              </a:spcBef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如何评价聚类出来的簇的</a:t>
            </a:r>
            <a:r>
              <a:rPr kumimoji="1" lang="zh-CN" altLang="en-US" dirty="0" smtClean="0">
                <a:solidFill>
                  <a:srgbClr val="C00000"/>
                </a:solidFill>
              </a:rPr>
              <a:t>质量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800100" lvl="1" indent="-342900">
              <a:spcBef>
                <a:spcPts val="1200"/>
              </a:spcBef>
              <a:buFont typeface="Wingdings" charset="2"/>
              <a:buChar char="l"/>
            </a:pPr>
            <a:r>
              <a:rPr kumimoji="1" lang="zh-CN" altLang="en-US" dirty="0" smtClean="0"/>
              <a:t>  利用评价函数去评估聚类结果</a:t>
            </a:r>
            <a:endParaRPr kumimoji="1" lang="en-US" altLang="zh-CN" dirty="0" smtClean="0"/>
          </a:p>
          <a:p>
            <a:pPr>
              <a:spcBef>
                <a:spcPts val="1200"/>
              </a:spcBef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</a:t>
            </a:r>
            <a:r>
              <a:rPr kumimoji="1" lang="zh-CN" altLang="en-US" dirty="0" smtClean="0">
                <a:solidFill>
                  <a:srgbClr val="C00000"/>
                </a:solidFill>
              </a:rPr>
              <a:t>获得</a:t>
            </a:r>
            <a:r>
              <a:rPr kumimoji="1" lang="zh-CN" altLang="en-US" dirty="0" smtClean="0"/>
              <a:t>聚类的簇</a:t>
            </a:r>
            <a:endParaRPr kumimoji="1" lang="en-US" altLang="zh-CN" dirty="0" smtClean="0"/>
          </a:p>
          <a:p>
            <a:pPr marL="800100" lvl="1" indent="-342900">
              <a:spcBef>
                <a:spcPts val="1200"/>
              </a:spcBef>
              <a:buFont typeface="Wingdings" charset="2"/>
              <a:buChar char="l"/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如何表示簇，如何设计划分和优化算法，算法何时停止</a:t>
            </a:r>
            <a:endParaRPr kumimoji="1"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聚类分析的“三要素”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562737" y="1197609"/>
                <a:ext cx="11388258" cy="395223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62280" indent="-449580">
                  <a:lnSpc>
                    <a:spcPct val="150000"/>
                  </a:lnSpc>
                  <a:spcBef>
                    <a:spcPts val="95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600" i="1" spc="-114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𝑞</m:t>
                    </m:r>
                  </m:oMath>
                </a14:m>
                <a:r>
                  <a:rPr sz="2600" i="1" spc="-2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由点</a:t>
                </a:r>
                <a14:m>
                  <m:oMath xmlns:m="http://schemas.openxmlformats.org/officeDocument/2006/math">
                    <m:r>
                      <a:rPr lang="zh-CN" altLang="en-US" sz="2600" i="1" spc="-114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r>
                  <a:rPr sz="2600" i="1" spc="-19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密度可达</a:t>
                </a:r>
                <a:r>
                  <a:rPr lang="zh-CN" altLang="en-US" sz="2600" spc="-3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连接两个点的路径上所有的点都是核心点</a:t>
                </a:r>
                <a:endParaRPr lang="en-US"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lnSpc>
                    <a:spcPct val="150000"/>
                  </a:lnSpc>
                  <a:spcBef>
                    <a:spcPts val="95"/>
                  </a:spcBef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800" i="1" spc="-114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是核心点，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那么由它密度可达的点形成一个簇</a:t>
                </a:r>
                <a:endParaRPr sz="3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2280" indent="-449580">
                  <a:lnSpc>
                    <a:spcPct val="150000"/>
                  </a:lnSpc>
                  <a:spcBef>
                    <a:spcPts val="2265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𝑞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是密度相连的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如果存在点</a:t>
                </a:r>
                <a14:m>
                  <m:oMath xmlns:m="http://schemas.openxmlformats.org/officeDocument/2006/math">
                    <m:r>
                      <a:rPr lang="zh-CN" altLang="en-US" sz="2600" i="1" spc="-6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𝑜</m:t>
                    </m:r>
                  </m:oMath>
                </a14:m>
                <a:r>
                  <a:rPr sz="2600" i="1" spc="-1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从其密度可达点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𝑞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和点</a:t>
                </a:r>
                <a14:m>
                  <m:oMath xmlns:m="http://schemas.openxmlformats.org/officeDocument/2006/math">
                    <m:r>
                      <a:rPr lang="zh-CN" altLang="en-US" sz="2600" i="1" spc="-114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2280" indent="-449580">
                  <a:lnSpc>
                    <a:spcPct val="15000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聚类的簇满足以下两个性</a:t>
                </a:r>
                <a:r>
                  <a:rPr sz="26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质</a:t>
                </a:r>
                <a:r>
                  <a:rPr sz="2600" spc="-3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endParaRPr lang="en-US"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lnSpc>
                    <a:spcPct val="150000"/>
                  </a:lnSpc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连接性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簇内的任意两点点是密度相连</a:t>
                </a:r>
                <a:r>
                  <a:rPr sz="26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600" spc="-3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lnSpc>
                    <a:spcPct val="150000"/>
                  </a:lnSpc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最大性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：如果一个点从一个簇中的任意一</a:t>
                </a:r>
                <a:r>
                  <a:rPr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密度可达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则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该点</a:t>
                </a:r>
                <a:r>
                  <a:rPr lang="zh-CN" altLang="en-US"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属于</a:t>
                </a:r>
                <a:r>
                  <a:rPr sz="2600" spc="-175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该簇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7" y="1197609"/>
                <a:ext cx="11388258" cy="3952236"/>
              </a:xfrm>
              <a:prstGeom prst="rect">
                <a:avLst/>
              </a:prstGeom>
              <a:blipFill rotWithShape="0">
                <a:blip r:embed="rId3"/>
                <a:stretch>
                  <a:fillRect l="-1820" b="-2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513" y="141732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59" y="5149844"/>
            <a:ext cx="5153652" cy="17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0019" y="147586"/>
            <a:ext cx="2652354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kern="1200" spc="-5" dirty="0">
                <a:latin typeface="Microsoft YaHei" charset="-122"/>
                <a:ea typeface="Microsoft YaHei" charset="-122"/>
                <a:cs typeface="Microsoft YaHei" charset="-122"/>
              </a:rPr>
              <a:t>DBSCAN 算法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862"/>
            <a:ext cx="6069978" cy="44976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78" y="2236312"/>
            <a:ext cx="6120497" cy="45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563517" cy="217048"/>
          </a:xfrm>
        </p:spPr>
        <p:txBody>
          <a:bodyPr/>
          <a:lstStyle/>
          <a:p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核心点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边界点和噪声点</a:t>
            </a:r>
            <a:endParaRPr kumimoji="1"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1656588" y="1346508"/>
            <a:ext cx="8329408" cy="506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0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DBSCAN : </a:t>
            </a:r>
            <a:r>
              <a:rPr lang="zh-CN" altLang="fr-FR" spc="-5" dirty="0">
                <a:latin typeface="Microsoft YaHei" charset="-122"/>
                <a:ea typeface="Microsoft YaHei" charset="-122"/>
                <a:cs typeface="Microsoft YaHei" charset="-122"/>
              </a:rPr>
              <a:t>确定簇</a:t>
            </a:r>
            <a:endParaRPr kumimoji="1"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1377696" y="1720637"/>
            <a:ext cx="9429405" cy="4316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/>
          <p:cNvSpPr/>
          <p:nvPr/>
        </p:nvSpPr>
        <p:spPr>
          <a:xfrm>
            <a:off x="858780" y="6385606"/>
            <a:ext cx="10723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聚类动态过程：https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://www.naftaliharris.com/blog/visualizing-dbscan-clustering/</a:t>
            </a:r>
          </a:p>
        </p:txBody>
      </p:sp>
    </p:spTree>
    <p:extLst>
      <p:ext uri="{BB962C8B-B14F-4D97-AF65-F5344CB8AC3E}">
        <p14:creationId xmlns:p14="http://schemas.microsoft.com/office/powerpoint/2010/main" val="16841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913" y="838203"/>
            <a:ext cx="12188952" cy="6019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562736" y="1290268"/>
                <a:ext cx="11629264" cy="4824397"/>
              </a:xfrm>
              <a:prstGeom prst="rect">
                <a:avLst/>
              </a:prstGeom>
            </p:spPr>
            <p:txBody>
              <a:bodyPr vert="horz" wrap="square" lIns="0" tIns="104139" rIns="0" bIns="0" rtlCol="0">
                <a:spAutoFit/>
              </a:bodyPr>
              <a:lstStyle/>
              <a:p>
                <a:pPr marL="462280" indent="-449580">
                  <a:lnSpc>
                    <a:spcPct val="100000"/>
                  </a:lnSpc>
                  <a:spcBef>
                    <a:spcPts val="819"/>
                  </a:spcBef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优势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spcBef>
                    <a:spcPts val="819"/>
                  </a:spcBef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不需要明确簇的数量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spcBef>
                    <a:spcPts val="819"/>
                  </a:spcBef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任性形状的簇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spcBef>
                    <a:spcPts val="819"/>
                  </a:spcBef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对离群点</a:t>
                </a:r>
                <a:r>
                  <a:rPr lang="en-US" altLang="zh-CN" sz="2800" spc="-8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en-US" altLang="zh-CN" sz="2800" spc="-2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outli</a:t>
                </a:r>
                <a:r>
                  <a:rPr lang="en-US" altLang="zh-CN" sz="2800" spc="-4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</a:t>
                </a:r>
                <a:r>
                  <a:rPr lang="en-US" altLang="zh-CN" sz="2800" spc="-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</a:t>
                </a:r>
                <a:r>
                  <a:rPr lang="en-US" altLang="zh-CN" sz="2800" spc="-22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</a:t>
                </a:r>
                <a:r>
                  <a:rPr lang="en-US" altLang="zh-CN" sz="2800" spc="-1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较为鲁棒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  <a:spcBef>
                    <a:spcPts val="20"/>
                  </a:spcBef>
                  <a:buClr>
                    <a:srgbClr val="09405E"/>
                  </a:buClr>
                  <a:buFont typeface="Wingdings"/>
                  <a:buChar char="⚫"/>
                </a:pP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2280" indent="-449580">
                  <a:lnSpc>
                    <a:spcPct val="100000"/>
                  </a:lnSpc>
                  <a:buFont typeface="Wingdings"/>
                  <a:buChar char="◼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劣势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参数选择比较困难</a:t>
                </a:r>
                <a:r>
                  <a:rPr lang="en-US" altLang="zh-CN" sz="2800" spc="-14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800" i="1" spc="-1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𝑀𝑖𝑛𝑃𝑡𝑠</m:t>
                    </m:r>
                  </m:oMath>
                </a14:m>
                <a:r>
                  <a:rPr lang="en-US" altLang="zh-CN" sz="2800" spc="-1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𝜀</m:t>
                    </m:r>
                  </m:oMath>
                </a14:m>
                <a:r>
                  <a:rPr lang="en-US" altLang="zh-CN" sz="2800" spc="-1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7100" lvl="1" indent="-457200"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不适合密度差异较大的数据</a:t>
                </a:r>
                <a:r>
                  <a:rPr lang="zh-CN" altLang="en-US" sz="2800" spc="-166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</a:p>
              <a:p>
                <a:pPr marL="927100" lvl="1" indent="-457200">
                  <a:spcBef>
                    <a:spcPts val="819"/>
                  </a:spcBef>
                  <a:buFont typeface="Wingdings" charset="2"/>
                  <a:buChar char="l"/>
                  <a:tabLst>
                    <a:tab pos="461645" algn="l"/>
                    <a:tab pos="462280" algn="l"/>
                  </a:tabLst>
                </a:pP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需计算每个样本的邻居点，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操作耗时（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𝑂</m:t>
                    </m:r>
                    <m:d>
                      <m:dPr>
                        <m:ctrlPr>
                          <a:rPr lang="mr-IN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）；即使采用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k-d tree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索引等技术加速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，算法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的时间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复杂也为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𝑁𝑙𝑜𝑔</m:t>
                    </m:r>
                    <m:d>
                      <m:dPr>
                        <m:ctrlPr>
                          <a:rPr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</m:d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。</m:t>
                    </m:r>
                  </m:oMath>
                </a14:m>
                <a:endParaRPr lang="zh-CN" altLang="en-US" sz="28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6" y="1290268"/>
                <a:ext cx="11629264" cy="4824397"/>
              </a:xfrm>
              <a:prstGeom prst="rect">
                <a:avLst/>
              </a:prstGeom>
              <a:blipFill rotWithShape="0">
                <a:blip r:embed="rId4"/>
                <a:stretch>
                  <a:fillRect l="-1887" t="-126" b="-3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en-US" altLang="zh-CN" spc="-5" dirty="0" smtClean="0"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  <a:r>
              <a:rPr lang="zh-CN" altLang="en-US" spc="-5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0645" y="6488668"/>
            <a:ext cx="9646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DBSCAN</a:t>
            </a:r>
            <a:r>
              <a:rPr lang="zh-CN" altLang="en-US" dirty="0" smtClean="0"/>
              <a:t>聚类过程可视化：https</a:t>
            </a:r>
            <a:r>
              <a:rPr lang="zh-CN" altLang="en-US" dirty="0"/>
              <a:t>://www.naftaliharris.com/blog/visualizing-dbscan-clustering/</a:t>
            </a:r>
          </a:p>
        </p:txBody>
      </p:sp>
    </p:spTree>
    <p:extLst>
      <p:ext uri="{BB962C8B-B14F-4D97-AF65-F5344CB8AC3E}">
        <p14:creationId xmlns:p14="http://schemas.microsoft.com/office/powerpoint/2010/main" val="13582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2737" y="1097990"/>
            <a:ext cx="2773130" cy="121475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4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71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 </a:t>
            </a:r>
            <a:r>
              <a:rPr lang="zh-CN" altLang="en-US" sz="2600" spc="-71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</a:t>
            </a:r>
            <a:r>
              <a:rPr lang="zh-CN" altLang="en-US" sz="26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</a:t>
            </a:r>
            <a:r>
              <a:rPr lang="zh-CN" altLang="en-US"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化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600" spc="27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spc="-4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</a:t>
            </a:r>
            <a:r>
              <a:rPr sz="2600" spc="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sz="2600" spc="-71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 </a:t>
            </a:r>
            <a:r>
              <a:rPr lang="zh-CN" altLang="en-US" sz="2600" spc="-71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</a:t>
            </a:r>
            <a:r>
              <a:rPr sz="26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据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DBSCAN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 什么时候表现不好</a:t>
            </a:r>
            <a:endParaRPr kumimoji="1" lang="zh-CN" altLang="en-US" dirty="0"/>
          </a:p>
        </p:txBody>
      </p:sp>
      <p:sp>
        <p:nvSpPr>
          <p:cNvPr id="7" name="object 7"/>
          <p:cNvSpPr/>
          <p:nvPr/>
        </p:nvSpPr>
        <p:spPr>
          <a:xfrm>
            <a:off x="1729739" y="2932899"/>
            <a:ext cx="3129346" cy="2958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11695" y="1724417"/>
            <a:ext cx="3413410" cy="2496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1695" y="4281723"/>
            <a:ext cx="3419121" cy="244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4767" y="2972942"/>
            <a:ext cx="1837689" cy="1444625"/>
          </a:xfrm>
          <a:custGeom>
            <a:avLst/>
            <a:gdLst/>
            <a:ahLst/>
            <a:cxnLst/>
            <a:rect l="l" t="t" r="r" b="b"/>
            <a:pathLst>
              <a:path w="1837690" h="1444625">
                <a:moveTo>
                  <a:pt x="1773843" y="42011"/>
                </a:moveTo>
                <a:lnTo>
                  <a:pt x="0" y="1434338"/>
                </a:lnTo>
                <a:lnTo>
                  <a:pt x="7874" y="1444371"/>
                </a:lnTo>
                <a:lnTo>
                  <a:pt x="1781711" y="52048"/>
                </a:lnTo>
                <a:lnTo>
                  <a:pt x="1773843" y="42011"/>
                </a:lnTo>
                <a:close/>
              </a:path>
              <a:path w="1837690" h="1444625">
                <a:moveTo>
                  <a:pt x="1821510" y="34162"/>
                </a:moveTo>
                <a:lnTo>
                  <a:pt x="1783841" y="34162"/>
                </a:lnTo>
                <a:lnTo>
                  <a:pt x="1791715" y="44196"/>
                </a:lnTo>
                <a:lnTo>
                  <a:pt x="1781711" y="52048"/>
                </a:lnTo>
                <a:lnTo>
                  <a:pt x="1801240" y="76962"/>
                </a:lnTo>
                <a:lnTo>
                  <a:pt x="1821510" y="34162"/>
                </a:lnTo>
                <a:close/>
              </a:path>
              <a:path w="1837690" h="1444625">
                <a:moveTo>
                  <a:pt x="1783841" y="34162"/>
                </a:moveTo>
                <a:lnTo>
                  <a:pt x="1773843" y="42011"/>
                </a:lnTo>
                <a:lnTo>
                  <a:pt x="1781711" y="52048"/>
                </a:lnTo>
                <a:lnTo>
                  <a:pt x="1791715" y="44196"/>
                </a:lnTo>
                <a:lnTo>
                  <a:pt x="1783841" y="34162"/>
                </a:lnTo>
                <a:close/>
              </a:path>
              <a:path w="1837690" h="1444625">
                <a:moveTo>
                  <a:pt x="1837689" y="0"/>
                </a:moveTo>
                <a:lnTo>
                  <a:pt x="1754251" y="17018"/>
                </a:lnTo>
                <a:lnTo>
                  <a:pt x="1773843" y="42011"/>
                </a:lnTo>
                <a:lnTo>
                  <a:pt x="1783841" y="34162"/>
                </a:lnTo>
                <a:lnTo>
                  <a:pt x="1821510" y="34162"/>
                </a:lnTo>
                <a:lnTo>
                  <a:pt x="1837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5403" y="4406900"/>
            <a:ext cx="1837055" cy="1095375"/>
          </a:xfrm>
          <a:custGeom>
            <a:avLst/>
            <a:gdLst/>
            <a:ahLst/>
            <a:cxnLst/>
            <a:rect l="l" t="t" r="r" b="b"/>
            <a:pathLst>
              <a:path w="1837054" h="1095375">
                <a:moveTo>
                  <a:pt x="1768274" y="1061789"/>
                </a:moveTo>
                <a:lnTo>
                  <a:pt x="1752092" y="1089025"/>
                </a:lnTo>
                <a:lnTo>
                  <a:pt x="1837054" y="1095248"/>
                </a:lnTo>
                <a:lnTo>
                  <a:pt x="1819726" y="1068324"/>
                </a:lnTo>
                <a:lnTo>
                  <a:pt x="1779270" y="1068324"/>
                </a:lnTo>
                <a:lnTo>
                  <a:pt x="1768274" y="1061789"/>
                </a:lnTo>
                <a:close/>
              </a:path>
              <a:path w="1837054" h="1095375">
                <a:moveTo>
                  <a:pt x="1774761" y="1050872"/>
                </a:moveTo>
                <a:lnTo>
                  <a:pt x="1768274" y="1061789"/>
                </a:lnTo>
                <a:lnTo>
                  <a:pt x="1779270" y="1068324"/>
                </a:lnTo>
                <a:lnTo>
                  <a:pt x="1785747" y="1057402"/>
                </a:lnTo>
                <a:lnTo>
                  <a:pt x="1774761" y="1050872"/>
                </a:lnTo>
                <a:close/>
              </a:path>
              <a:path w="1837054" h="1095375">
                <a:moveTo>
                  <a:pt x="1790953" y="1023619"/>
                </a:moveTo>
                <a:lnTo>
                  <a:pt x="1774761" y="1050872"/>
                </a:lnTo>
                <a:lnTo>
                  <a:pt x="1785747" y="1057402"/>
                </a:lnTo>
                <a:lnTo>
                  <a:pt x="1779270" y="1068324"/>
                </a:lnTo>
                <a:lnTo>
                  <a:pt x="1819726" y="1068324"/>
                </a:lnTo>
                <a:lnTo>
                  <a:pt x="1790953" y="1023619"/>
                </a:lnTo>
                <a:close/>
              </a:path>
              <a:path w="1837054" h="1095375">
                <a:moveTo>
                  <a:pt x="6604" y="0"/>
                </a:moveTo>
                <a:lnTo>
                  <a:pt x="0" y="10922"/>
                </a:lnTo>
                <a:lnTo>
                  <a:pt x="1768274" y="1061789"/>
                </a:lnTo>
                <a:lnTo>
                  <a:pt x="1774761" y="1050872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4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38199"/>
            <a:ext cx="12188952" cy="6019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272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913" y="224027"/>
            <a:ext cx="291465" cy="290830"/>
          </a:xfrm>
          <a:custGeom>
            <a:avLst/>
            <a:gdLst/>
            <a:ahLst/>
            <a:cxnLst/>
            <a:rect l="l" t="t" r="r" b="b"/>
            <a:pathLst>
              <a:path w="291465" h="290830">
                <a:moveTo>
                  <a:pt x="145923" y="0"/>
                </a:moveTo>
                <a:lnTo>
                  <a:pt x="0" y="0"/>
                </a:lnTo>
                <a:lnTo>
                  <a:pt x="145161" y="145161"/>
                </a:lnTo>
                <a:lnTo>
                  <a:pt x="0" y="290322"/>
                </a:lnTo>
                <a:lnTo>
                  <a:pt x="145923" y="290322"/>
                </a:lnTo>
                <a:lnTo>
                  <a:pt x="291084" y="145161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708912" y="1091742"/>
                <a:ext cx="10365487" cy="1956946"/>
              </a:xfrm>
              <a:prstGeom prst="rect">
                <a:avLst/>
              </a:prstGeom>
            </p:spPr>
            <p:txBody>
              <a:bodyPr vert="horz" wrap="square" lIns="0" tIns="22606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7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sz="2600" spc="-3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直观想法：同一个簇内的点，它们</a:t>
                </a:r>
                <a:r>
                  <a:rPr sz="26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zh-CN" altLang="en-US" sz="2800" i="1" spc="-14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个最近</a:t>
                </a:r>
                <a:r>
                  <a:rPr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邻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大约相同的</a:t>
                </a:r>
                <a:r>
                  <a:rPr sz="26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距</a:t>
                </a:r>
                <a:r>
                  <a:rPr sz="2600" spc="-72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离 </a:t>
                </a:r>
                <a:r>
                  <a:rPr lang="zh-CN" altLang="en-US"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6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sz="2600" spc="-3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噪声点到其第</a:t>
                </a:r>
                <a14:m>
                  <m:oMath xmlns:m="http://schemas.openxmlformats.org/officeDocument/2006/math">
                    <m:r>
                      <a:rPr lang="zh-CN" altLang="en-US" sz="2800" i="1" spc="-14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最近邻距离较远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680"/>
                  </a:spcBef>
                </a:pPr>
                <a:r>
                  <a:rPr sz="2600" spc="27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sz="2600" spc="-3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方法：画出每个点到其第</a:t>
                </a:r>
                <a14:m>
                  <m:oMath xmlns:m="http://schemas.openxmlformats.org/officeDocument/2006/math">
                    <m:r>
                      <a:rPr lang="zh-CN" altLang="en-US" sz="2800" i="1" spc="-14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sz="26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最近邻的距离</a:t>
                </a:r>
                <a:endParaRPr sz="2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2" y="1091742"/>
                <a:ext cx="10365487" cy="1956946"/>
              </a:xfrm>
              <a:prstGeom prst="rect">
                <a:avLst/>
              </a:prstGeom>
              <a:blipFill rotWithShape="0">
                <a:blip r:embed="rId3"/>
                <a:stretch>
                  <a:fillRect l="-1822" b="-8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占位符 9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en-US" altLang="zh-CN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DBSCAN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如何确定</a:t>
                </a:r>
                <a14:m>
                  <m:oMath xmlns:m="http://schemas.openxmlformats.org/officeDocument/2006/math">
                    <m:r>
                      <a:rPr lang="zh-CN" altLang="en-US" spc="-5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𝜺</m:t>
                    </m:r>
                  </m:oMath>
                </a14:m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 和</a:t>
                </a:r>
                <a14:m>
                  <m:oMath xmlns:m="http://schemas.openxmlformats.org/officeDocument/2006/math">
                    <m:r>
                      <a:rPr lang="zh-CN" altLang="en-US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𝑴𝒊𝒏𝑷𝒕𝒔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4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1575088" y="3314295"/>
            <a:ext cx="3994113" cy="2942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5718311" y="5320420"/>
                <a:ext cx="2411897" cy="38151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2400" i="1" spc="-50" dirty="0" smtClean="0">
                          <a:solidFill>
                            <a:srgbClr val="09405E"/>
                          </a:solidFill>
                          <a:latin typeface="Cambria Math" charset="0"/>
                          <a:cs typeface="Trebuchet MS"/>
                        </a:rPr>
                        <m:t>𝑀𝑖𝑛𝑃𝑡𝑠</m:t>
                      </m:r>
                      <m:r>
                        <a:rPr lang="mr-IN" sz="2400" i="1" spc="-50" dirty="0" smtClean="0">
                          <a:solidFill>
                            <a:srgbClr val="09405E"/>
                          </a:solidFill>
                          <a:latin typeface="Cambria Math" charset="0"/>
                          <a:cs typeface="Trebuchet MS"/>
                        </a:rPr>
                        <m:t> = </m:t>
                      </m:r>
                      <m:r>
                        <a:rPr lang="mr-IN" sz="2400" i="1" spc="-105" dirty="0">
                          <a:solidFill>
                            <a:srgbClr val="09405E"/>
                          </a:solidFill>
                          <a:latin typeface="Cambria Math" charset="0"/>
                          <a:cs typeface="Trebuchet MS"/>
                        </a:rPr>
                        <m:t>𝑘</m:t>
                      </m:r>
                    </m:oMath>
                  </m:oMathPara>
                </a14:m>
                <a:endParaRPr lang="mr-IN" sz="2400" dirty="0">
                  <a:solidFill>
                    <a:srgbClr val="09405E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11" y="5320420"/>
                <a:ext cx="2411897" cy="381515"/>
              </a:xfrm>
              <a:prstGeom prst="rect">
                <a:avLst/>
              </a:prstGeom>
              <a:blipFill rotWithShape="0">
                <a:blip r:embed="rId6"/>
                <a:stretch>
                  <a:fillRect t="-132258" b="-17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3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Rodriguez, Alex, and Alessandro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Laio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Clustering by fast search and find of density peaks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Science 344.6191 (2014): 1492-1496. </a:t>
            </a: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假设：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-apple-system" charset="0"/>
              </a:rPr>
              <a:t> 密度</a:t>
            </a:r>
            <a:r>
              <a:rPr lang="zh-CN" altLang="en-US" sz="2800" dirty="0" smtClean="0">
                <a:latin typeface="-apple-system" charset="0"/>
              </a:rPr>
              <a:t>：聚类中心的密度要大，即围绕着该中心点的样本应要尽可能多</a:t>
            </a:r>
          </a:p>
          <a:p>
            <a:pPr lvl="1"/>
            <a:r>
              <a:rPr lang="zh-CN" altLang="en-US" sz="2800" dirty="0" smtClean="0">
                <a:solidFill>
                  <a:srgbClr val="C00000"/>
                </a:solidFill>
                <a:latin typeface="-apple-system" charset="0"/>
              </a:rPr>
              <a:t> 距离</a:t>
            </a:r>
            <a:r>
              <a:rPr lang="zh-CN" altLang="en-US" sz="2800" dirty="0">
                <a:latin typeface="-apple-system" charset="0"/>
              </a:rPr>
              <a:t>：与其他聚类中心的距离要尽可能的</a:t>
            </a:r>
            <a:r>
              <a:rPr lang="zh-CN" altLang="en-US" sz="2800" dirty="0" smtClean="0">
                <a:latin typeface="-apple-system" charset="0"/>
              </a:rPr>
              <a:t>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413351" cy="507446"/>
          </a:xfrm>
        </p:spPr>
        <p:txBody>
          <a:bodyPr/>
          <a:lstStyle/>
          <a:p>
            <a:r>
              <a:rPr lang="zh-CN" altLang="en-US" dirty="0" smtClean="0"/>
              <a:t>快速寻找密度峰值的聚类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4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Clr>
                    <a:srgbClr val="09405E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局部密度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 Local density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）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buClr>
                    <a:srgbClr val="09405E"/>
                  </a:buClr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截断核：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/>
                            <a:cs typeface="Times New Roman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\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𝜒</m:t>
                        </m:r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  <a:cs typeface="Times New Roman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𝜒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1371600" lvl="2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sz="2800" i="1" baseline="-2500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为截止距离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baseline="-25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为到点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距离小于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sz="2800" i="1" baseline="-2500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的点的数目</a:t>
                </a:r>
                <a:endParaRPr lang="en-US" altLang="zh-CN" sz="28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zh-CN" sz="2800" dirty="0" smtClean="0"/>
                  <a:t>Gaussian</a:t>
                </a:r>
                <a:r>
                  <a:rPr lang="zh-CN" altLang="en-US" sz="2800" dirty="0" smtClean="0"/>
                  <a:t>核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/>
                            <a:cs typeface="Times New Roman" pitchFamily="18" charset="0"/>
                          </a:rPr>
                          <m:t>ρ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\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mr-IN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mr-IN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mr-IN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altLang="zh-CN" sz="2800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smtClean="0"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类似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以点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为中心，以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  <m:r>
                      <a:rPr lang="en-US" altLang="zh-CN" i="1" baseline="-25000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为半径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画一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个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圆，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计算落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在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圆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里的样本数，</a:t>
                </a:r>
                <a:r>
                  <a:rPr lang="en-US" altLang="zh-CN" dirty="0"/>
                  <a:t> Gaussian</a:t>
                </a:r>
                <a:r>
                  <a:rPr lang="zh-CN" altLang="en-US" dirty="0" smtClean="0"/>
                  <a:t>核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更加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soft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一点，根据距离来表示数据点与中心点的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权重。离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的越近，权重越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高；离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得越远，权重就越低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r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Cluster Center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/>
                            <a:cs typeface="Times New Roman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zh-CN" altLang="en-US" dirty="0" smtClean="0"/>
                  <a:t>到其他高密度点的距离（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相对距离</a:t>
                </a:r>
                <a:r>
                  <a:rPr lang="zh-CN" altLang="en-US" dirty="0" smtClean="0"/>
                  <a:t>）</a:t>
                </a:r>
                <a:endParaRPr lang="en-US" altLang="zh-CN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latin typeface="Cambria Math"/>
                                <a:cs typeface="Times New Roman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sz="2800" dirty="0" smtClean="0"/>
                  <a:t>的降</a:t>
                </a:r>
                <a:r>
                  <a:rPr lang="zh-CN" altLang="en-US" sz="2800" dirty="0"/>
                  <a:t>序</a:t>
                </a:r>
                <a:r>
                  <a:rPr lang="zh-CN" altLang="en-US" sz="2800" dirty="0" smtClean="0"/>
                  <a:t>排序的索引，即</a:t>
                </a:r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800" b="0" i="0" smtClean="0">
                        <a:latin typeface="Cambria Math" charset="0"/>
                        <a:cs typeface="Times New Roman" pitchFamily="18" charset="0"/>
                      </a:rPr>
                      <m:t>…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局部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8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800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大，且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相对距离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zh-CN" sz="2800" i="1" dirty="0">
                            <a:latin typeface="Cambria Math"/>
                            <a:cs typeface="Times New Roman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800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大的点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，可以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看成是一个聚类中心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Cluster Center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32513" y="3688448"/>
            <a:ext cx="31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密度最大的那个点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，除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该点之外的局部密度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最大值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60528" y="2467332"/>
                <a:ext cx="4352666" cy="203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 dirty="0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mr-IN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mr-IN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m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mr-IN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in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mr-IN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0" i="1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≥2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mr-IN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mr-IN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m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mr-IN" altLang="zh-CN" sz="28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in</m:t>
                                        </m:r>
                                      </m:e>
                                      <m:lim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≥2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mr-IN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cs typeface="Times New Roman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28" y="2467332"/>
                <a:ext cx="4352666" cy="20347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132513" y="2782669"/>
            <a:ext cx="3309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从所有局部密度大于该点的数据点中，离该点最近的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4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33484</TotalTime>
  <Pages>0</Pages>
  <Words>3763</Words>
  <Characters>0</Characters>
  <Application>Microsoft Macintosh PowerPoint</Application>
  <DocSecurity>0</DocSecurity>
  <PresentationFormat>宽屏</PresentationFormat>
  <Lines>0</Lines>
  <Paragraphs>770</Paragraphs>
  <Slides>108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7" baseType="lpstr">
      <vt:lpstr>-apple-system</vt:lpstr>
      <vt:lpstr>Calibri</vt:lpstr>
      <vt:lpstr>Calibri Light</vt:lpstr>
      <vt:lpstr>Cambria Math</vt:lpstr>
      <vt:lpstr>DejaVu Sans</vt:lpstr>
      <vt:lpstr>Microsoft YaHei</vt:lpstr>
      <vt:lpstr>Noto Sans CJK JP Regular</vt:lpstr>
      <vt:lpstr>Segoe UI</vt:lpstr>
      <vt:lpstr>Times New Roman</vt:lpstr>
      <vt:lpstr>Trebuchet MS</vt:lpstr>
      <vt:lpstr>Wingdings</vt:lpstr>
      <vt:lpstr>等线</vt:lpstr>
      <vt:lpstr>宋体</vt:lpstr>
      <vt:lpstr>微软雅黑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K-means的局限性: 不同的尺寸</vt:lpstr>
      <vt:lpstr>K-means的局限性: 不同的密度</vt:lpstr>
      <vt:lpstr>K-means的局限性: 非凸的形状</vt:lpstr>
      <vt:lpstr>克服K-means的这些局限性</vt:lpstr>
      <vt:lpstr>K-means的局限性</vt:lpstr>
      <vt:lpstr>K-medoids</vt:lpstr>
      <vt:lpstr>PowerPoint 演示文稿</vt:lpstr>
      <vt:lpstr>PowerPoint 演示文稿</vt:lpstr>
      <vt:lpstr>K-means的局限性</vt:lpstr>
      <vt:lpstr>PowerPoint 演示文稿</vt:lpstr>
      <vt:lpstr>PowerPoint 演示文稿</vt:lpstr>
      <vt:lpstr>PowerPoint 演示文稿</vt:lpstr>
      <vt:lpstr>为高斯混合模型引入隐变量</vt:lpstr>
      <vt:lpstr>◼给定x，可以计算z的条件概 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高斯混合模型: 与K-means 的联系</vt:lpstr>
      <vt:lpstr>K-means vs 高斯混合模型(GMM)</vt:lpstr>
      <vt:lpstr>PowerPoint 演示文稿</vt:lpstr>
      <vt:lpstr>层次聚类</vt:lpstr>
      <vt:lpstr>层次聚类的优点</vt:lpstr>
      <vt:lpstr>层次聚类</vt:lpstr>
      <vt:lpstr>凝聚式聚类算法</vt:lpstr>
      <vt:lpstr>开始时每个点是一个簇，计算一个相似度矩阵</vt:lpstr>
      <vt:lpstr>◼ 经过一些合并步骤后，我们可以获得一些簇</vt:lpstr>
      <vt:lpstr>◼ 我们合并最近的两个簇 (C2 和 C5) ，并更新相似度矩阵</vt:lpstr>
      <vt:lpstr>◼ 问题在于 “我们如何更新相似度矩阵？”</vt:lpstr>
      <vt:lpstr>如何定义簇间相似性</vt:lpstr>
      <vt:lpstr>如何定义簇间相似性</vt:lpstr>
      <vt:lpstr>如何定义簇间相似性</vt:lpstr>
      <vt:lpstr>如何定义簇间相似性</vt:lpstr>
      <vt:lpstr>如何定义簇间相似性</vt:lpstr>
      <vt:lpstr>如何定义簇间相似性</vt:lpstr>
      <vt:lpstr>层次聚类的限制</vt:lpstr>
      <vt:lpstr>PowerPoint 演示文稿</vt:lpstr>
      <vt:lpstr>DBSCAN</vt:lpstr>
      <vt:lpstr>预备知识</vt:lpstr>
      <vt:lpstr>预备知识</vt:lpstr>
      <vt:lpstr>DBSCAN 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625</cp:revision>
  <cp:lastPrinted>2018-11-27T04:57:50Z</cp:lastPrinted>
  <dcterms:created xsi:type="dcterms:W3CDTF">2014-06-29T11:45:14Z</dcterms:created>
  <dcterms:modified xsi:type="dcterms:W3CDTF">2021-01-20T04:19:03Z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